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6" r:id="rId1"/>
  </p:sldMasterIdLst>
  <p:notesMasterIdLst>
    <p:notesMasterId r:id="rId16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80" r:id="rId14"/>
    <p:sldId id="271" r:id="rId15"/>
    <p:sldId id="268" r:id="rId16"/>
    <p:sldId id="269" r:id="rId17"/>
    <p:sldId id="270" r:id="rId18"/>
    <p:sldId id="279" r:id="rId19"/>
    <p:sldId id="272" r:id="rId20"/>
    <p:sldId id="273" r:id="rId21"/>
    <p:sldId id="274" r:id="rId22"/>
    <p:sldId id="275" r:id="rId23"/>
    <p:sldId id="276" r:id="rId24"/>
    <p:sldId id="277" r:id="rId25"/>
    <p:sldId id="278"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 id="349" r:id="rId95"/>
    <p:sldId id="350" r:id="rId96"/>
    <p:sldId id="351" r:id="rId97"/>
    <p:sldId id="352" r:id="rId98"/>
    <p:sldId id="353" r:id="rId99"/>
    <p:sldId id="354" r:id="rId100"/>
    <p:sldId id="355" r:id="rId101"/>
    <p:sldId id="356" r:id="rId102"/>
    <p:sldId id="357" r:id="rId103"/>
    <p:sldId id="358" r:id="rId104"/>
    <p:sldId id="359" r:id="rId105"/>
    <p:sldId id="360" r:id="rId106"/>
    <p:sldId id="362" r:id="rId107"/>
    <p:sldId id="364" r:id="rId108"/>
    <p:sldId id="361" r:id="rId109"/>
    <p:sldId id="365" r:id="rId110"/>
    <p:sldId id="363" r:id="rId111"/>
    <p:sldId id="366" r:id="rId112"/>
    <p:sldId id="386" r:id="rId113"/>
    <p:sldId id="367" r:id="rId114"/>
    <p:sldId id="368" r:id="rId115"/>
    <p:sldId id="369" r:id="rId116"/>
    <p:sldId id="370" r:id="rId117"/>
    <p:sldId id="376" r:id="rId118"/>
    <p:sldId id="371" r:id="rId119"/>
    <p:sldId id="372" r:id="rId120"/>
    <p:sldId id="373" r:id="rId121"/>
    <p:sldId id="374" r:id="rId122"/>
    <p:sldId id="375" r:id="rId123"/>
    <p:sldId id="377" r:id="rId124"/>
    <p:sldId id="378" r:id="rId125"/>
    <p:sldId id="379" r:id="rId126"/>
    <p:sldId id="380" r:id="rId127"/>
    <p:sldId id="381" r:id="rId128"/>
    <p:sldId id="382" r:id="rId129"/>
    <p:sldId id="383" r:id="rId130"/>
    <p:sldId id="385" r:id="rId131"/>
    <p:sldId id="384" r:id="rId132"/>
    <p:sldId id="387" r:id="rId133"/>
    <p:sldId id="388" r:id="rId134"/>
    <p:sldId id="389" r:id="rId135"/>
    <p:sldId id="390" r:id="rId136"/>
    <p:sldId id="411" r:id="rId137"/>
    <p:sldId id="391" r:id="rId138"/>
    <p:sldId id="392" r:id="rId139"/>
    <p:sldId id="393" r:id="rId140"/>
    <p:sldId id="394" r:id="rId141"/>
    <p:sldId id="395" r:id="rId142"/>
    <p:sldId id="396" r:id="rId143"/>
    <p:sldId id="397" r:id="rId144"/>
    <p:sldId id="398" r:id="rId145"/>
    <p:sldId id="399" r:id="rId146"/>
    <p:sldId id="400" r:id="rId147"/>
    <p:sldId id="401" r:id="rId148"/>
    <p:sldId id="402" r:id="rId149"/>
    <p:sldId id="403" r:id="rId150"/>
    <p:sldId id="404" r:id="rId151"/>
    <p:sldId id="405" r:id="rId152"/>
    <p:sldId id="406" r:id="rId153"/>
    <p:sldId id="407" r:id="rId154"/>
    <p:sldId id="408" r:id="rId155"/>
    <p:sldId id="409" r:id="rId156"/>
    <p:sldId id="410" r:id="rId157"/>
    <p:sldId id="412" r:id="rId158"/>
    <p:sldId id="413" r:id="rId159"/>
    <p:sldId id="414" r:id="rId160"/>
    <p:sldId id="415" r:id="rId161"/>
    <p:sldId id="416" r:id="rId16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horzBarState="maximized">
    <p:restoredLeft sz="16989" autoAdjust="0"/>
    <p:restoredTop sz="94660"/>
  </p:normalViewPr>
  <p:slideViewPr>
    <p:cSldViewPr>
      <p:cViewPr>
        <p:scale>
          <a:sx n="63" d="100"/>
          <a:sy n="63" d="100"/>
        </p:scale>
        <p:origin x="-2022" y="-336"/>
      </p:cViewPr>
      <p:guideLst>
        <p:guide orient="horz" pos="2160"/>
        <p:guide pos="2880"/>
      </p:guideLst>
    </p:cSldViewPr>
  </p:slideViewPr>
  <p:notesTextViewPr>
    <p:cViewPr>
      <p:scale>
        <a:sx n="1" d="1"/>
        <a:sy n="1" d="1"/>
      </p:scale>
      <p:origin x="0" y="0"/>
    </p:cViewPr>
  </p:notesTextViewPr>
  <p:sorterViewPr>
    <p:cViewPr>
      <p:scale>
        <a:sx n="110" d="100"/>
        <a:sy n="110" d="100"/>
      </p:scale>
      <p:origin x="0" y="45120"/>
    </p:cViewPr>
  </p:sorterViewPr>
  <p:notesViewPr>
    <p:cSldViewPr>
      <p:cViewPr varScale="1">
        <p:scale>
          <a:sx n="52" d="100"/>
          <a:sy n="52" d="100"/>
        </p:scale>
        <p:origin x="-2716" y="-6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slide" Target="slides/slide153.xml"/><Relationship Id="rId159" Type="http://schemas.openxmlformats.org/officeDocument/2006/relationships/slide" Target="slides/slide158.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viewProps" Target="view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slide" Target="slides/slide147.xml"/><Relationship Id="rId151" Type="http://schemas.openxmlformats.org/officeDocument/2006/relationships/slide" Target="slides/slide150.xml"/><Relationship Id="rId156" Type="http://schemas.openxmlformats.org/officeDocument/2006/relationships/slide" Target="slides/slide155.xml"/><Relationship Id="rId16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notesMaster" Target="notesMasters/notesMaster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s>
</file>

<file path=ppt/diagrams/_rels/data1.xml.rels><?xml version="1.0" encoding="UTF-8" standalone="yes"?>
<Relationships xmlns="http://schemas.openxmlformats.org/package/2006/relationships"><Relationship Id="rId1" Type="http://schemas.openxmlformats.org/officeDocument/2006/relationships/image" Target="../media/image1.jpg"/></Relationships>
</file>

<file path=ppt/diagrams/_rels/drawing1.xml.rels><?xml version="1.0" encoding="UTF-8" standalone="yes"?>
<Relationships xmlns="http://schemas.openxmlformats.org/package/2006/relationships"><Relationship Id="rId1" Type="http://schemas.openxmlformats.org/officeDocument/2006/relationships/image" Target="../media/image1.jp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6_5">
  <dgm:title val=""/>
  <dgm:desc val=""/>
  <dgm:catLst>
    <dgm:cat type="accent6" pri="11500"/>
  </dgm:catLst>
  <dgm:styleLbl name="node0">
    <dgm:fillClrLst meth="cycle">
      <a:schemeClr val="accent6">
        <a:alpha val="80000"/>
      </a:schemeClr>
    </dgm:fillClrLst>
    <dgm:linClrLst meth="repeat">
      <a:schemeClr val="lt1"/>
    </dgm:linClrLst>
    <dgm:effectClrLst/>
    <dgm:txLinClrLst/>
    <dgm:txFillClrLst/>
    <dgm:txEffectClrLst/>
  </dgm:styleLbl>
  <dgm:styleLbl name="alignNode1">
    <dgm:fillClrLst>
      <a:schemeClr val="accent6">
        <a:alpha val="90000"/>
      </a:schemeClr>
      <a:schemeClr val="accent6">
        <a:alpha val="50000"/>
      </a:schemeClr>
    </dgm:fillClrLst>
    <dgm:linClrLst>
      <a:schemeClr val="accent6">
        <a:alpha val="90000"/>
      </a:schemeClr>
      <a:schemeClr val="accent6">
        <a:alpha val="50000"/>
      </a:schemeClr>
    </dgm:linClrLst>
    <dgm:effectClrLst/>
    <dgm:txLinClrLst/>
    <dgm:txFillClrLst/>
    <dgm:txEffectClrLst/>
  </dgm:styleLbl>
  <dgm:styleLbl name="node1">
    <dgm:fillClrLst>
      <a:schemeClr val="accent6">
        <a:alpha val="90000"/>
      </a:schemeClr>
      <a:schemeClr val="accent6">
        <a:alpha val="50000"/>
      </a:schemeClr>
    </dgm:fillClrLst>
    <dgm:linClrLst meth="repeat">
      <a:schemeClr val="lt1"/>
    </dgm:linClrLst>
    <dgm:effectClrLst/>
    <dgm:txLinClrLst/>
    <dgm:txFillClrLst/>
    <dgm:txEffectClrLst/>
  </dgm:styleLbl>
  <dgm:styleLbl name="lnNode1">
    <dgm:fillClrLst>
      <a:schemeClr val="accent6">
        <a:shade val="90000"/>
      </a:schemeClr>
      <a:schemeClr val="accent6">
        <a:tint val="50000"/>
        <a:alpha val="50000"/>
      </a:schemeClr>
    </dgm:fillClrLst>
    <dgm:linClrLst meth="repeat">
      <a:schemeClr val="lt1"/>
    </dgm:linClrLst>
    <dgm:effectClrLst/>
    <dgm:txLinClrLst/>
    <dgm:txFillClrLst/>
    <dgm:txEffectClrLst/>
  </dgm:styleLbl>
  <dgm:styleLbl name="vennNode1">
    <dgm:fillClrLst>
      <a:schemeClr val="accent6">
        <a:shade val="80000"/>
        <a:alpha val="50000"/>
      </a:schemeClr>
      <a:schemeClr val="accent6">
        <a:alpha val="80000"/>
      </a:schemeClr>
    </dgm:fillClrLst>
    <dgm:linClrLst meth="repeat">
      <a:schemeClr val="lt1"/>
    </dgm:linClrLst>
    <dgm:effectClrLst/>
    <dgm:txLinClrLst/>
    <dgm:txFillClrLst/>
    <dgm:txEffectClrLst/>
  </dgm:styleLbl>
  <dgm:styleLbl name="node2">
    <dgm:fillClrLst>
      <a:schemeClr val="accent6">
        <a:alpha val="70000"/>
      </a:schemeClr>
    </dgm:fillClrLst>
    <dgm:linClrLst meth="repeat">
      <a:schemeClr val="lt1"/>
    </dgm:linClrLst>
    <dgm:effectClrLst/>
    <dgm:txLinClrLst/>
    <dgm:txFillClrLst/>
    <dgm:txEffectClrLst/>
  </dgm:styleLbl>
  <dgm:styleLbl name="node3">
    <dgm:fillClrLst>
      <a:schemeClr val="accent6">
        <a:alpha val="50000"/>
      </a:schemeClr>
    </dgm:fillClrLst>
    <dgm:linClrLst meth="repeat">
      <a:schemeClr val="lt1"/>
    </dgm:linClrLst>
    <dgm:effectClrLst/>
    <dgm:txLinClrLst/>
    <dgm:txFillClrLst/>
    <dgm:txEffectClrLst/>
  </dgm:styleLbl>
  <dgm:styleLbl name="node4">
    <dgm:fillClrLst>
      <a:schemeClr val="accent6">
        <a:alpha val="30000"/>
      </a:schemeClr>
    </dgm:fillClrLst>
    <dgm:linClrLst meth="repeat">
      <a:schemeClr val="lt1"/>
    </dgm:linClrLst>
    <dgm:effectClrLst/>
    <dgm:txLinClrLst/>
    <dgm:txFillClrLst/>
    <dgm:txEffectClrLst/>
  </dgm:styleLbl>
  <dgm:styleLbl name="fgImgPlace1">
    <dgm:fillClrLst>
      <a:schemeClr val="accent6">
        <a:tint val="50000"/>
        <a:alpha val="90000"/>
      </a:schemeClr>
      <a:schemeClr val="accent6">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fg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bg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sibTrans1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alpha val="90000"/>
      </a:schemeClr>
    </dgm:fillClrLst>
    <dgm:linClrLst meth="repeat">
      <a:schemeClr val="lt1"/>
    </dgm:linClrLst>
    <dgm:effectClrLst/>
    <dgm:txLinClrLst/>
    <dgm:txFillClrLst/>
    <dgm:txEffectClrLst/>
  </dgm:styleLbl>
  <dgm:styleLbl name="asst1">
    <dgm:fillClrLst meth="repeat">
      <a:schemeClr val="accent6">
        <a:alpha val="90000"/>
      </a:schemeClr>
    </dgm:fillClrLst>
    <dgm:linClrLst meth="repeat">
      <a:schemeClr val="lt1"/>
    </dgm:linClrLst>
    <dgm:effectClrLst/>
    <dgm:txLinClrLst/>
    <dgm:txFillClrLst/>
    <dgm:txEffectClrLst/>
  </dgm:styleLbl>
  <dgm:styleLbl name="asst2">
    <dgm:fillClrLst>
      <a:schemeClr val="accent6">
        <a:alpha val="90000"/>
      </a:schemeClr>
    </dgm:fillClrLst>
    <dgm:linClrLst meth="repeat">
      <a:schemeClr val="lt1"/>
    </dgm:linClrLst>
    <dgm:effectClrLst/>
    <dgm:txLinClrLst/>
    <dgm:txFillClrLst/>
    <dgm:txEffectClrLst/>
  </dgm:styleLbl>
  <dgm:styleLbl name="asst3">
    <dgm:fillClrLst>
      <a:schemeClr val="accent6">
        <a:alpha val="70000"/>
      </a:schemeClr>
    </dgm:fillClrLst>
    <dgm:linClrLst meth="repeat">
      <a:schemeClr val="lt1"/>
    </dgm:linClrLst>
    <dgm:effectClrLst/>
    <dgm:txLinClrLst/>
    <dgm:txFillClrLst/>
    <dgm:txEffectClrLst/>
  </dgm:styleLbl>
  <dgm:styleLbl name="asst4">
    <dgm:fillClrLst>
      <a:schemeClr val="accent6">
        <a:alpha val="50000"/>
      </a:schemeClr>
    </dgm:fillClrLst>
    <dgm:linClrLst meth="repeat">
      <a:schemeClr val="lt1"/>
    </dgm:linClrLst>
    <dgm:effectClrLst/>
    <dgm:txLinClrLst/>
    <dgm:txFillClrLst/>
    <dgm:txEffectClrLst/>
  </dgm:styleLbl>
  <dgm:styleLbl name="parChTrans2D1">
    <dgm:fillClrLst meth="repeat">
      <a:schemeClr val="accent6">
        <a:shade val="80000"/>
      </a:schemeClr>
    </dgm:fillClrLst>
    <dgm:linClrLst meth="repeat">
      <a:schemeClr val="accent6">
        <a:shade val="80000"/>
      </a:schemeClr>
    </dgm:linClrLst>
    <dgm:effectClrLst/>
    <dgm:txLinClrLst/>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dk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a:tint val="90000"/>
      </a:schemeClr>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6">
        <a:alpha val="90000"/>
      </a:schemeClr>
      <a:schemeClr val="accent6">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a:schemeClr val="accent6">
        <a:alpha val="90000"/>
        <a:tint val="40000"/>
      </a:schemeClr>
      <a:schemeClr val="accent6">
        <a:alpha val="5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50000"/>
      </a:schemeClr>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8AE3A6A-D8CA-4D99-BC1D-AE6AF4089DFD}" type="doc">
      <dgm:prSet loTypeId="urn:microsoft.com/office/officeart/2005/8/layout/vList3" loCatId="list" qsTypeId="urn:microsoft.com/office/officeart/2005/8/quickstyle/simple1" qsCatId="simple" csTypeId="urn:microsoft.com/office/officeart/2005/8/colors/accent1_2" csCatId="accent1" phldr="1"/>
      <dgm:spPr/>
      <dgm:t>
        <a:bodyPr/>
        <a:lstStyle/>
        <a:p>
          <a:endParaRPr lang="en-US"/>
        </a:p>
      </dgm:t>
    </dgm:pt>
    <dgm:pt modelId="{CDB795ED-223A-4C24-929B-8874D80C3718}">
      <dgm:prSet/>
      <dgm:spPr/>
      <dgm:t>
        <a:bodyPr/>
        <a:lstStyle/>
        <a:p>
          <a:pPr rtl="0"/>
          <a:r>
            <a:rPr lang="en-US" b="1" dirty="0" smtClean="0"/>
            <a:t>Manual Testing </a:t>
          </a:r>
          <a:endParaRPr lang="en-US" dirty="0"/>
        </a:p>
      </dgm:t>
    </dgm:pt>
    <dgm:pt modelId="{D79AB325-02A4-4D60-AE52-D3B22CD8CDB3}" type="parTrans" cxnId="{2D61DEB9-8A4F-4FB1-B071-C3DB04A55738}">
      <dgm:prSet/>
      <dgm:spPr/>
      <dgm:t>
        <a:bodyPr/>
        <a:lstStyle/>
        <a:p>
          <a:endParaRPr lang="en-US"/>
        </a:p>
      </dgm:t>
    </dgm:pt>
    <dgm:pt modelId="{0E82E5E3-7FDF-415E-8153-9AEE9743B7E3}" type="sibTrans" cxnId="{2D61DEB9-8A4F-4FB1-B071-C3DB04A55738}">
      <dgm:prSet/>
      <dgm:spPr/>
      <dgm:t>
        <a:bodyPr/>
        <a:lstStyle/>
        <a:p>
          <a:endParaRPr lang="en-US"/>
        </a:p>
      </dgm:t>
    </dgm:pt>
    <dgm:pt modelId="{A05B56AC-DA1E-4E57-9537-5D48E0AA8726}" type="pres">
      <dgm:prSet presAssocID="{B8AE3A6A-D8CA-4D99-BC1D-AE6AF4089DFD}" presName="linearFlow" presStyleCnt="0">
        <dgm:presLayoutVars>
          <dgm:dir/>
          <dgm:resizeHandles val="exact"/>
        </dgm:presLayoutVars>
      </dgm:prSet>
      <dgm:spPr/>
      <dgm:t>
        <a:bodyPr/>
        <a:lstStyle/>
        <a:p>
          <a:endParaRPr lang="en-US"/>
        </a:p>
      </dgm:t>
    </dgm:pt>
    <dgm:pt modelId="{AA6BA307-50D2-4DA6-97D9-ED5D6CA4D330}" type="pres">
      <dgm:prSet presAssocID="{CDB795ED-223A-4C24-929B-8874D80C3718}" presName="composite" presStyleCnt="0"/>
      <dgm:spPr/>
    </dgm:pt>
    <dgm:pt modelId="{00ACFFC8-0CD3-4850-A942-9CB570B64F14}" type="pres">
      <dgm:prSet presAssocID="{CDB795ED-223A-4C24-929B-8874D80C3718}" presName="imgShp" presStyleLbl="fgImgPlace1" presStyleIdx="0" presStyleCnt="1"/>
      <dgm:spPr>
        <a:blipFill>
          <a:blip xmlns:r="http://schemas.openxmlformats.org/officeDocument/2006/relationships" r:embed="rId1">
            <a:extLst>
              <a:ext uri="{28A0092B-C50C-407E-A947-70E740481C1C}">
                <a14:useLocalDpi xmlns:a14="http://schemas.microsoft.com/office/drawing/2010/main" val="0"/>
              </a:ext>
            </a:extLst>
          </a:blip>
          <a:srcRect/>
          <a:stretch>
            <a:fillRect t="-2000" b="-2000"/>
          </a:stretch>
        </a:blipFill>
      </dgm:spPr>
    </dgm:pt>
    <dgm:pt modelId="{D899BA86-4B59-449E-8738-70930C3C00EA}" type="pres">
      <dgm:prSet presAssocID="{CDB795ED-223A-4C24-929B-8874D80C3718}" presName="txShp" presStyleLbl="node1" presStyleIdx="0" presStyleCnt="1">
        <dgm:presLayoutVars>
          <dgm:bulletEnabled val="1"/>
        </dgm:presLayoutVars>
      </dgm:prSet>
      <dgm:spPr/>
      <dgm:t>
        <a:bodyPr/>
        <a:lstStyle/>
        <a:p>
          <a:endParaRPr lang="en-US"/>
        </a:p>
      </dgm:t>
    </dgm:pt>
  </dgm:ptLst>
  <dgm:cxnLst>
    <dgm:cxn modelId="{3D2CA368-FD2B-4ACB-9B9E-7226369B85E5}" type="presOf" srcId="{B8AE3A6A-D8CA-4D99-BC1D-AE6AF4089DFD}" destId="{A05B56AC-DA1E-4E57-9537-5D48E0AA8726}" srcOrd="0" destOrd="0" presId="urn:microsoft.com/office/officeart/2005/8/layout/vList3"/>
    <dgm:cxn modelId="{2D61DEB9-8A4F-4FB1-B071-C3DB04A55738}" srcId="{B8AE3A6A-D8CA-4D99-BC1D-AE6AF4089DFD}" destId="{CDB795ED-223A-4C24-929B-8874D80C3718}" srcOrd="0" destOrd="0" parTransId="{D79AB325-02A4-4D60-AE52-D3B22CD8CDB3}" sibTransId="{0E82E5E3-7FDF-415E-8153-9AEE9743B7E3}"/>
    <dgm:cxn modelId="{A1664F10-D0D4-4462-A128-7661208E218A}" type="presOf" srcId="{CDB795ED-223A-4C24-929B-8874D80C3718}" destId="{D899BA86-4B59-449E-8738-70930C3C00EA}" srcOrd="0" destOrd="0" presId="urn:microsoft.com/office/officeart/2005/8/layout/vList3"/>
    <dgm:cxn modelId="{2A34BEED-D6FC-4B53-A12F-5840A7E55689}" type="presParOf" srcId="{A05B56AC-DA1E-4E57-9537-5D48E0AA8726}" destId="{AA6BA307-50D2-4DA6-97D9-ED5D6CA4D330}" srcOrd="0" destOrd="0" presId="urn:microsoft.com/office/officeart/2005/8/layout/vList3"/>
    <dgm:cxn modelId="{E123749B-E3FF-4033-97A9-A4FDF90AF412}" type="presParOf" srcId="{AA6BA307-50D2-4DA6-97D9-ED5D6CA4D330}" destId="{00ACFFC8-0CD3-4850-A942-9CB570B64F14}" srcOrd="0" destOrd="0" presId="urn:microsoft.com/office/officeart/2005/8/layout/vList3"/>
    <dgm:cxn modelId="{3EC17C5B-67D7-4CAC-96EC-38D97E376786}" type="presParOf" srcId="{AA6BA307-50D2-4DA6-97D9-ED5D6CA4D330}" destId="{D899BA86-4B59-449E-8738-70930C3C00EA}"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7DF0436-655E-4A52-A1E2-FEB969C344E3}"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4C76C539-DA5B-4CF3-9385-564FBA08CB95}">
      <dgm:prSet/>
      <dgm:spPr/>
      <dgm:t>
        <a:bodyPr/>
        <a:lstStyle/>
        <a:p>
          <a:pPr rtl="0"/>
          <a:r>
            <a:rPr lang="en-US" b="1" dirty="0" smtClean="0"/>
            <a:t>What is a Software?</a:t>
          </a:r>
          <a:br>
            <a:rPr lang="en-US" b="1" dirty="0" smtClean="0"/>
          </a:br>
          <a:endParaRPr lang="en-US" dirty="0"/>
        </a:p>
      </dgm:t>
    </dgm:pt>
    <dgm:pt modelId="{D7C77D66-694B-487C-AF90-82E2D0BF13C6}" type="parTrans" cxnId="{F9BF915F-AFE5-4FB0-A064-D4FD7B5BAF89}">
      <dgm:prSet/>
      <dgm:spPr/>
      <dgm:t>
        <a:bodyPr/>
        <a:lstStyle/>
        <a:p>
          <a:endParaRPr lang="en-US"/>
        </a:p>
      </dgm:t>
    </dgm:pt>
    <dgm:pt modelId="{1E3190CB-56D1-46A7-AC8C-2A0868AAB79F}" type="sibTrans" cxnId="{F9BF915F-AFE5-4FB0-A064-D4FD7B5BAF89}">
      <dgm:prSet/>
      <dgm:spPr/>
      <dgm:t>
        <a:bodyPr/>
        <a:lstStyle/>
        <a:p>
          <a:endParaRPr lang="en-US"/>
        </a:p>
      </dgm:t>
    </dgm:pt>
    <dgm:pt modelId="{0E3FA86A-C8E7-492C-B428-4786551883F3}" type="pres">
      <dgm:prSet presAssocID="{47DF0436-655E-4A52-A1E2-FEB969C344E3}" presName="linear" presStyleCnt="0">
        <dgm:presLayoutVars>
          <dgm:animLvl val="lvl"/>
          <dgm:resizeHandles val="exact"/>
        </dgm:presLayoutVars>
      </dgm:prSet>
      <dgm:spPr/>
      <dgm:t>
        <a:bodyPr/>
        <a:lstStyle/>
        <a:p>
          <a:endParaRPr lang="en-US"/>
        </a:p>
      </dgm:t>
    </dgm:pt>
    <dgm:pt modelId="{2D4240F1-7DBD-4D08-BC10-F95F4F588B6C}" type="pres">
      <dgm:prSet presAssocID="{4C76C539-DA5B-4CF3-9385-564FBA08CB95}" presName="parentText" presStyleLbl="node1" presStyleIdx="0" presStyleCnt="1">
        <dgm:presLayoutVars>
          <dgm:chMax val="0"/>
          <dgm:bulletEnabled val="1"/>
        </dgm:presLayoutVars>
      </dgm:prSet>
      <dgm:spPr/>
      <dgm:t>
        <a:bodyPr/>
        <a:lstStyle/>
        <a:p>
          <a:endParaRPr lang="en-US"/>
        </a:p>
      </dgm:t>
    </dgm:pt>
  </dgm:ptLst>
  <dgm:cxnLst>
    <dgm:cxn modelId="{F9419FCB-1907-4BB8-BDCE-BFFFC1B0BF8A}" type="presOf" srcId="{4C76C539-DA5B-4CF3-9385-564FBA08CB95}" destId="{2D4240F1-7DBD-4D08-BC10-F95F4F588B6C}" srcOrd="0" destOrd="0" presId="urn:microsoft.com/office/officeart/2005/8/layout/vList2"/>
    <dgm:cxn modelId="{F9BF915F-AFE5-4FB0-A064-D4FD7B5BAF89}" srcId="{47DF0436-655E-4A52-A1E2-FEB969C344E3}" destId="{4C76C539-DA5B-4CF3-9385-564FBA08CB95}" srcOrd="0" destOrd="0" parTransId="{D7C77D66-694B-487C-AF90-82E2D0BF13C6}" sibTransId="{1E3190CB-56D1-46A7-AC8C-2A0868AAB79F}"/>
    <dgm:cxn modelId="{06A25F87-3112-4173-8AB8-B3B1521DDA6B}" type="presOf" srcId="{47DF0436-655E-4A52-A1E2-FEB969C344E3}" destId="{0E3FA86A-C8E7-492C-B428-4786551883F3}" srcOrd="0" destOrd="0" presId="urn:microsoft.com/office/officeart/2005/8/layout/vList2"/>
    <dgm:cxn modelId="{CAA26FD1-EDAE-41D0-AFFB-E4A375EE817D}" type="presParOf" srcId="{0E3FA86A-C8E7-492C-B428-4786551883F3}" destId="{2D4240F1-7DBD-4D08-BC10-F95F4F588B6C}"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341942A-459A-42D0-9DE9-84EC1B0158FB}" type="doc">
      <dgm:prSet loTypeId="urn:microsoft.com/office/officeart/2005/8/layout/venn1" loCatId="relationship" qsTypeId="urn:microsoft.com/office/officeart/2005/8/quickstyle/simple1" qsCatId="simple" csTypeId="urn:microsoft.com/office/officeart/2005/8/colors/accent6_5" csCatId="accent6" phldr="1"/>
      <dgm:spPr/>
      <dgm:t>
        <a:bodyPr/>
        <a:lstStyle/>
        <a:p>
          <a:endParaRPr lang="en-US"/>
        </a:p>
      </dgm:t>
    </dgm:pt>
    <dgm:pt modelId="{FD7285A1-B44F-4C08-A040-AFAF05CEF44F}">
      <dgm:prSet/>
      <dgm:spPr/>
      <dgm:t>
        <a:bodyPr/>
        <a:lstStyle/>
        <a:p>
          <a:pPr rtl="0"/>
          <a:r>
            <a:rPr lang="en-US" b="1" dirty="0" smtClean="0"/>
            <a:t>What is Testing?</a:t>
          </a:r>
          <a:br>
            <a:rPr lang="en-US" b="1" dirty="0" smtClean="0"/>
          </a:br>
          <a:endParaRPr lang="en-US" dirty="0"/>
        </a:p>
      </dgm:t>
    </dgm:pt>
    <dgm:pt modelId="{A03CAA9A-519B-4DAA-9462-30439516EFDC}" type="parTrans" cxnId="{75194D75-B81F-4C70-BDB5-CFC67381221F}">
      <dgm:prSet/>
      <dgm:spPr/>
      <dgm:t>
        <a:bodyPr/>
        <a:lstStyle/>
        <a:p>
          <a:endParaRPr lang="en-US"/>
        </a:p>
      </dgm:t>
    </dgm:pt>
    <dgm:pt modelId="{2ABD97EE-F8A7-4BD4-9F84-9DA87032A499}" type="sibTrans" cxnId="{75194D75-B81F-4C70-BDB5-CFC67381221F}">
      <dgm:prSet/>
      <dgm:spPr/>
      <dgm:t>
        <a:bodyPr/>
        <a:lstStyle/>
        <a:p>
          <a:endParaRPr lang="en-US"/>
        </a:p>
      </dgm:t>
    </dgm:pt>
    <dgm:pt modelId="{77D490AA-7FD9-4532-99C7-B2492A3BB726}" type="pres">
      <dgm:prSet presAssocID="{5341942A-459A-42D0-9DE9-84EC1B0158FB}" presName="compositeShape" presStyleCnt="0">
        <dgm:presLayoutVars>
          <dgm:chMax val="7"/>
          <dgm:dir/>
          <dgm:resizeHandles val="exact"/>
        </dgm:presLayoutVars>
      </dgm:prSet>
      <dgm:spPr/>
      <dgm:t>
        <a:bodyPr/>
        <a:lstStyle/>
        <a:p>
          <a:endParaRPr lang="en-US"/>
        </a:p>
      </dgm:t>
    </dgm:pt>
    <dgm:pt modelId="{7D937E27-4307-49BA-AD61-EB260EE88BAB}" type="pres">
      <dgm:prSet presAssocID="{FD7285A1-B44F-4C08-A040-AFAF05CEF44F}" presName="circ1TxSh" presStyleLbl="vennNode1" presStyleIdx="0" presStyleCnt="1" custScaleX="440000"/>
      <dgm:spPr/>
      <dgm:t>
        <a:bodyPr/>
        <a:lstStyle/>
        <a:p>
          <a:endParaRPr lang="en-US"/>
        </a:p>
      </dgm:t>
    </dgm:pt>
  </dgm:ptLst>
  <dgm:cxnLst>
    <dgm:cxn modelId="{77C9DBBC-C958-4B63-9614-10D658FC6BAD}" type="presOf" srcId="{FD7285A1-B44F-4C08-A040-AFAF05CEF44F}" destId="{7D937E27-4307-49BA-AD61-EB260EE88BAB}" srcOrd="0" destOrd="0" presId="urn:microsoft.com/office/officeart/2005/8/layout/venn1"/>
    <dgm:cxn modelId="{9D3FB8C3-1BDE-40A7-B426-73C0EBA4E1DB}" type="presOf" srcId="{5341942A-459A-42D0-9DE9-84EC1B0158FB}" destId="{77D490AA-7FD9-4532-99C7-B2492A3BB726}" srcOrd="0" destOrd="0" presId="urn:microsoft.com/office/officeart/2005/8/layout/venn1"/>
    <dgm:cxn modelId="{75194D75-B81F-4C70-BDB5-CFC67381221F}" srcId="{5341942A-459A-42D0-9DE9-84EC1B0158FB}" destId="{FD7285A1-B44F-4C08-A040-AFAF05CEF44F}" srcOrd="0" destOrd="0" parTransId="{A03CAA9A-519B-4DAA-9462-30439516EFDC}" sibTransId="{2ABD97EE-F8A7-4BD4-9F84-9DA87032A499}"/>
    <dgm:cxn modelId="{1B8E43FE-E27D-4589-8EEB-609378BD3E69}" type="presParOf" srcId="{77D490AA-7FD9-4532-99C7-B2492A3BB726}" destId="{7D937E27-4307-49BA-AD61-EB260EE88BAB}" srcOrd="0" destOrd="0" presId="urn:microsoft.com/office/officeart/2005/8/layout/ven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99BA86-4B59-449E-8738-70930C3C00EA}">
      <dsp:nvSpPr>
        <dsp:cNvPr id="0" name=""/>
        <dsp:cNvSpPr/>
      </dsp:nvSpPr>
      <dsp:spPr>
        <a:xfrm rot="10800000">
          <a:off x="1669383" y="0"/>
          <a:ext cx="5168646" cy="1470025"/>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8240" tIns="179070" rIns="334264" bIns="179070" numCol="1" spcCol="1270" anchor="ctr" anchorCtr="0">
          <a:noAutofit/>
        </a:bodyPr>
        <a:lstStyle/>
        <a:p>
          <a:pPr lvl="0" algn="ctr" defTabSz="2089150" rtl="0">
            <a:lnSpc>
              <a:spcPct val="90000"/>
            </a:lnSpc>
            <a:spcBef>
              <a:spcPct val="0"/>
            </a:spcBef>
            <a:spcAft>
              <a:spcPct val="35000"/>
            </a:spcAft>
          </a:pPr>
          <a:r>
            <a:rPr lang="en-US" sz="4700" b="1" kern="1200" dirty="0" smtClean="0"/>
            <a:t>Manual Testing </a:t>
          </a:r>
          <a:endParaRPr lang="en-US" sz="4700" kern="1200" dirty="0"/>
        </a:p>
      </dsp:txBody>
      <dsp:txXfrm rot="10800000">
        <a:off x="2036889" y="0"/>
        <a:ext cx="4801140" cy="1470025"/>
      </dsp:txXfrm>
    </dsp:sp>
    <dsp:sp modelId="{00ACFFC8-0CD3-4850-A942-9CB570B64F14}">
      <dsp:nvSpPr>
        <dsp:cNvPr id="0" name=""/>
        <dsp:cNvSpPr/>
      </dsp:nvSpPr>
      <dsp:spPr>
        <a:xfrm>
          <a:off x="934370" y="0"/>
          <a:ext cx="1470025" cy="1470025"/>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2000" b="-2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4240F1-7DBD-4D08-BC10-F95F4F588B6C}">
      <dsp:nvSpPr>
        <dsp:cNvPr id="0" name=""/>
        <dsp:cNvSpPr/>
      </dsp:nvSpPr>
      <dsp:spPr>
        <a:xfrm>
          <a:off x="0" y="3050"/>
          <a:ext cx="8229600" cy="147186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lvl="0" algn="l" defTabSz="1644650" rtl="0">
            <a:lnSpc>
              <a:spcPct val="90000"/>
            </a:lnSpc>
            <a:spcBef>
              <a:spcPct val="0"/>
            </a:spcBef>
            <a:spcAft>
              <a:spcPct val="35000"/>
            </a:spcAft>
          </a:pPr>
          <a:r>
            <a:rPr lang="en-US" sz="3700" b="1" kern="1200" dirty="0" smtClean="0"/>
            <a:t>What is a Software?</a:t>
          </a:r>
          <a:br>
            <a:rPr lang="en-US" sz="3700" b="1" kern="1200" dirty="0" smtClean="0"/>
          </a:br>
          <a:endParaRPr lang="en-US" sz="3700" kern="1200" dirty="0"/>
        </a:p>
      </dsp:txBody>
      <dsp:txXfrm>
        <a:off x="71850" y="74900"/>
        <a:ext cx="8085900" cy="132816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D937E27-4307-49BA-AD61-EB260EE88BAB}">
      <dsp:nvSpPr>
        <dsp:cNvPr id="0" name=""/>
        <dsp:cNvSpPr/>
      </dsp:nvSpPr>
      <dsp:spPr>
        <a:xfrm>
          <a:off x="1600199" y="0"/>
          <a:ext cx="5029200" cy="1143000"/>
        </a:xfrm>
        <a:prstGeom prst="ellipse">
          <a:avLst/>
        </a:prstGeom>
        <a:solidFill>
          <a:schemeClr val="accent6">
            <a:shade val="80000"/>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lvl="0" algn="ctr" defTabSz="1244600" rtl="0">
            <a:lnSpc>
              <a:spcPct val="90000"/>
            </a:lnSpc>
            <a:spcBef>
              <a:spcPct val="0"/>
            </a:spcBef>
            <a:spcAft>
              <a:spcPct val="35000"/>
            </a:spcAft>
          </a:pPr>
          <a:r>
            <a:rPr lang="en-US" sz="2800" b="1" kern="1200" dirty="0" smtClean="0"/>
            <a:t>What is Testing?</a:t>
          </a:r>
          <a:br>
            <a:rPr lang="en-US" sz="2800" b="1" kern="1200" dirty="0" smtClean="0"/>
          </a:br>
          <a:endParaRPr lang="en-US" sz="2800" kern="1200" dirty="0"/>
        </a:p>
      </dsp:txBody>
      <dsp:txXfrm>
        <a:off x="2336708" y="167388"/>
        <a:ext cx="3556182" cy="808224"/>
      </dsp:txXfrm>
    </dsp:sp>
  </dsp:spTree>
</dsp:drawing>
</file>

<file path=ppt/diagrams/layout1.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4B216BC-99B7-49AE-9CD0-F476300D00A7}" type="datetimeFigureOut">
              <a:rPr lang="en-US" smtClean="0"/>
              <a:t>11/27/2023</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9DB4F9D-006B-436B-8F44-5FA91FC91378}" type="slidenum">
              <a:rPr lang="en-US" smtClean="0"/>
              <a:t>‹#›</a:t>
            </a:fld>
            <a:endParaRPr lang="en-US" dirty="0"/>
          </a:p>
        </p:txBody>
      </p:sp>
    </p:spTree>
    <p:extLst>
      <p:ext uri="{BB962C8B-B14F-4D97-AF65-F5344CB8AC3E}">
        <p14:creationId xmlns:p14="http://schemas.microsoft.com/office/powerpoint/2010/main" val="40592628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DB4F9D-006B-436B-8F44-5FA91FC91378}" type="slidenum">
              <a:rPr lang="en-US" smtClean="0"/>
              <a:t>27</a:t>
            </a:fld>
            <a:endParaRPr lang="en-US" dirty="0"/>
          </a:p>
        </p:txBody>
      </p:sp>
    </p:spTree>
    <p:extLst>
      <p:ext uri="{BB962C8B-B14F-4D97-AF65-F5344CB8AC3E}">
        <p14:creationId xmlns:p14="http://schemas.microsoft.com/office/powerpoint/2010/main" val="3067203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9DB4F9D-006B-436B-8F44-5FA91FC91378}" type="slidenum">
              <a:rPr lang="en-US" smtClean="0"/>
              <a:t>61</a:t>
            </a:fld>
            <a:endParaRPr lang="en-US" dirty="0"/>
          </a:p>
        </p:txBody>
      </p:sp>
    </p:spTree>
    <p:extLst>
      <p:ext uri="{BB962C8B-B14F-4D97-AF65-F5344CB8AC3E}">
        <p14:creationId xmlns:p14="http://schemas.microsoft.com/office/powerpoint/2010/main" val="31305404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DB4F9D-006B-436B-8F44-5FA91FC91378}" type="slidenum">
              <a:rPr lang="en-US" smtClean="0"/>
              <a:t>105</a:t>
            </a:fld>
            <a:endParaRPr lang="en-US"/>
          </a:p>
        </p:txBody>
      </p:sp>
    </p:spTree>
    <p:extLst>
      <p:ext uri="{BB962C8B-B14F-4D97-AF65-F5344CB8AC3E}">
        <p14:creationId xmlns:p14="http://schemas.microsoft.com/office/powerpoint/2010/main" val="29533140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6"/>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5CFD3441-3D7D-44D2-9C6D-E72E26A15BE6}" type="datetimeFigureOut">
              <a:rPr lang="en-US" smtClean="0"/>
              <a:t>11/27/2023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209E7F8-8724-4A20-8206-57A69A36FA47}" type="slidenum">
              <a:rPr lang="en-US" smtClean="0"/>
              <a:t>‹#›</a:t>
            </a:fld>
            <a:endParaRPr lang="en-US" dirty="0"/>
          </a:p>
        </p:txBody>
      </p:sp>
    </p:spTree>
    <p:extLst>
      <p:ext uri="{BB962C8B-B14F-4D97-AF65-F5344CB8AC3E}">
        <p14:creationId xmlns:p14="http://schemas.microsoft.com/office/powerpoint/2010/main" val="18306447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CFD3441-3D7D-44D2-9C6D-E72E26A15BE6}" type="datetimeFigureOut">
              <a:rPr lang="en-US" smtClean="0"/>
              <a:t>11/27/2023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209E7F8-8724-4A20-8206-57A69A36FA47}" type="slidenum">
              <a:rPr lang="en-US" smtClean="0"/>
              <a:t>‹#›</a:t>
            </a:fld>
            <a:endParaRPr lang="en-US" dirty="0"/>
          </a:p>
        </p:txBody>
      </p:sp>
    </p:spTree>
    <p:extLst>
      <p:ext uri="{BB962C8B-B14F-4D97-AF65-F5344CB8AC3E}">
        <p14:creationId xmlns:p14="http://schemas.microsoft.com/office/powerpoint/2010/main" val="27259389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9"/>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9"/>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CFD3441-3D7D-44D2-9C6D-E72E26A15BE6}" type="datetimeFigureOut">
              <a:rPr lang="en-US" smtClean="0"/>
              <a:t>11/27/2023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209E7F8-8724-4A20-8206-57A69A36FA47}" type="slidenum">
              <a:rPr lang="en-US" smtClean="0"/>
              <a:t>‹#›</a:t>
            </a:fld>
            <a:endParaRPr lang="en-US" dirty="0"/>
          </a:p>
        </p:txBody>
      </p:sp>
    </p:spTree>
    <p:extLst>
      <p:ext uri="{BB962C8B-B14F-4D97-AF65-F5344CB8AC3E}">
        <p14:creationId xmlns:p14="http://schemas.microsoft.com/office/powerpoint/2010/main" val="4386511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CFD3441-3D7D-44D2-9C6D-E72E26A15BE6}" type="datetimeFigureOut">
              <a:rPr lang="en-US" smtClean="0"/>
              <a:t>11/27/2023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209E7F8-8724-4A20-8206-57A69A36FA47}" type="slidenum">
              <a:rPr lang="en-US" smtClean="0"/>
              <a:t>‹#›</a:t>
            </a:fld>
            <a:endParaRPr lang="en-US" dirty="0"/>
          </a:p>
        </p:txBody>
      </p:sp>
    </p:spTree>
    <p:extLst>
      <p:ext uri="{BB962C8B-B14F-4D97-AF65-F5344CB8AC3E}">
        <p14:creationId xmlns:p14="http://schemas.microsoft.com/office/powerpoint/2010/main" val="9241911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4"/>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CFD3441-3D7D-44D2-9C6D-E72E26A15BE6}" type="datetimeFigureOut">
              <a:rPr lang="en-US" smtClean="0"/>
              <a:t>11/27/2023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209E7F8-8724-4A20-8206-57A69A36FA47}" type="slidenum">
              <a:rPr lang="en-US" smtClean="0"/>
              <a:t>‹#›</a:t>
            </a:fld>
            <a:endParaRPr lang="en-US" dirty="0"/>
          </a:p>
        </p:txBody>
      </p:sp>
    </p:spTree>
    <p:extLst>
      <p:ext uri="{BB962C8B-B14F-4D97-AF65-F5344CB8AC3E}">
        <p14:creationId xmlns:p14="http://schemas.microsoft.com/office/powerpoint/2010/main" val="29957995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CFD3441-3D7D-44D2-9C6D-E72E26A15BE6}" type="datetimeFigureOut">
              <a:rPr lang="en-US" smtClean="0"/>
              <a:t>11/27/2023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209E7F8-8724-4A20-8206-57A69A36FA47}" type="slidenum">
              <a:rPr lang="en-US" smtClean="0"/>
              <a:t>‹#›</a:t>
            </a:fld>
            <a:endParaRPr lang="en-US" dirty="0"/>
          </a:p>
        </p:txBody>
      </p:sp>
    </p:spTree>
    <p:extLst>
      <p:ext uri="{BB962C8B-B14F-4D97-AF65-F5344CB8AC3E}">
        <p14:creationId xmlns:p14="http://schemas.microsoft.com/office/powerpoint/2010/main" val="1032912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1"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1"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5CFD3441-3D7D-44D2-9C6D-E72E26A15BE6}" type="datetimeFigureOut">
              <a:rPr lang="en-US" smtClean="0"/>
              <a:t>11/27/2023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209E7F8-8724-4A20-8206-57A69A36FA47}" type="slidenum">
              <a:rPr lang="en-US" smtClean="0"/>
              <a:t>‹#›</a:t>
            </a:fld>
            <a:endParaRPr lang="en-US" dirty="0"/>
          </a:p>
        </p:txBody>
      </p:sp>
    </p:spTree>
    <p:extLst>
      <p:ext uri="{BB962C8B-B14F-4D97-AF65-F5344CB8AC3E}">
        <p14:creationId xmlns:p14="http://schemas.microsoft.com/office/powerpoint/2010/main" val="36452047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CFD3441-3D7D-44D2-9C6D-E72E26A15BE6}" type="datetimeFigureOut">
              <a:rPr lang="en-US" smtClean="0"/>
              <a:t>11/27/2023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209E7F8-8724-4A20-8206-57A69A36FA47}" type="slidenum">
              <a:rPr lang="en-US" smtClean="0"/>
              <a:t>‹#›</a:t>
            </a:fld>
            <a:endParaRPr lang="en-US" dirty="0"/>
          </a:p>
        </p:txBody>
      </p:sp>
    </p:spTree>
    <p:extLst>
      <p:ext uri="{BB962C8B-B14F-4D97-AF65-F5344CB8AC3E}">
        <p14:creationId xmlns:p14="http://schemas.microsoft.com/office/powerpoint/2010/main" val="40518501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CFD3441-3D7D-44D2-9C6D-E72E26A15BE6}" type="datetimeFigureOut">
              <a:rPr lang="en-US" smtClean="0"/>
              <a:t>11/27/2023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209E7F8-8724-4A20-8206-57A69A36FA47}" type="slidenum">
              <a:rPr lang="en-US" smtClean="0"/>
              <a:t>‹#›</a:t>
            </a:fld>
            <a:endParaRPr lang="en-US" dirty="0"/>
          </a:p>
        </p:txBody>
      </p:sp>
    </p:spTree>
    <p:extLst>
      <p:ext uri="{BB962C8B-B14F-4D97-AF65-F5344CB8AC3E}">
        <p14:creationId xmlns:p14="http://schemas.microsoft.com/office/powerpoint/2010/main" val="4644257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1"/>
            <a:ext cx="5111751"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1" y="1435101"/>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CFD3441-3D7D-44D2-9C6D-E72E26A15BE6}" type="datetimeFigureOut">
              <a:rPr lang="en-US" smtClean="0"/>
              <a:t>11/27/2023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209E7F8-8724-4A20-8206-57A69A36FA47}" type="slidenum">
              <a:rPr lang="en-US" smtClean="0"/>
              <a:t>‹#›</a:t>
            </a:fld>
            <a:endParaRPr lang="en-US" dirty="0"/>
          </a:p>
        </p:txBody>
      </p:sp>
    </p:spTree>
    <p:extLst>
      <p:ext uri="{BB962C8B-B14F-4D97-AF65-F5344CB8AC3E}">
        <p14:creationId xmlns:p14="http://schemas.microsoft.com/office/powerpoint/2010/main" val="24737645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9"/>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CFD3441-3D7D-44D2-9C6D-E72E26A15BE6}" type="datetimeFigureOut">
              <a:rPr lang="en-US" smtClean="0"/>
              <a:t>11/27/2023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209E7F8-8724-4A20-8206-57A69A36FA47}" type="slidenum">
              <a:rPr lang="en-US" smtClean="0"/>
              <a:t>‹#›</a:t>
            </a:fld>
            <a:endParaRPr lang="en-US" dirty="0"/>
          </a:p>
        </p:txBody>
      </p:sp>
    </p:spTree>
    <p:extLst>
      <p:ext uri="{BB962C8B-B14F-4D97-AF65-F5344CB8AC3E}">
        <p14:creationId xmlns:p14="http://schemas.microsoft.com/office/powerpoint/2010/main" val="558030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1"/>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1"/>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CFD3441-3D7D-44D2-9C6D-E72E26A15BE6}" type="datetimeFigureOut">
              <a:rPr lang="en-US" smtClean="0"/>
              <a:t>11/27/2023</a:t>
            </a:fld>
            <a:endParaRPr lang="en-US" dirty="0"/>
          </a:p>
        </p:txBody>
      </p:sp>
      <p:sp>
        <p:nvSpPr>
          <p:cNvPr id="5" name="Footer Placeholder 4"/>
          <p:cNvSpPr>
            <a:spLocks noGrp="1"/>
          </p:cNvSpPr>
          <p:nvPr>
            <p:ph type="ftr" sz="quarter" idx="3"/>
          </p:nvPr>
        </p:nvSpPr>
        <p:spPr>
          <a:xfrm>
            <a:off x="3124200" y="6356351"/>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1"/>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209E7F8-8724-4A20-8206-57A69A36FA47}" type="slidenum">
              <a:rPr lang="en-US" smtClean="0"/>
              <a:t>‹#›</a:t>
            </a:fld>
            <a:endParaRPr lang="en-US" dirty="0"/>
          </a:p>
        </p:txBody>
      </p:sp>
    </p:spTree>
    <p:extLst>
      <p:ext uri="{BB962C8B-B14F-4D97-AF65-F5344CB8AC3E}">
        <p14:creationId xmlns:p14="http://schemas.microsoft.com/office/powerpoint/2010/main" val="2249561864"/>
      </p:ext>
    </p:extLst>
  </p:cSld>
  <p:clrMap bg1="lt1" tx1="dk1" bg2="lt2" tx2="dk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p:cNvGraphicFramePr/>
          <p:nvPr>
            <p:extLst>
              <p:ext uri="{D42A27DB-BD31-4B8C-83A1-F6EECF244321}">
                <p14:modId xmlns:p14="http://schemas.microsoft.com/office/powerpoint/2010/main" val="1571619753"/>
              </p:ext>
            </p:extLst>
          </p:nvPr>
        </p:nvGraphicFramePr>
        <p:xfrm>
          <a:off x="685800" y="2130426"/>
          <a:ext cx="7772400" cy="14700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Subtitle 2"/>
          <p:cNvSpPr>
            <a:spLocks noGrp="1"/>
          </p:cNvSpPr>
          <p:nvPr>
            <p:ph type="subTitle" idx="1"/>
          </p:nvPr>
        </p:nvSpPr>
        <p:spPr>
          <a:xfrm>
            <a:off x="1524000" y="4648200"/>
            <a:ext cx="6400800" cy="1752600"/>
          </a:xfrm>
        </p:spPr>
        <p:txBody>
          <a:bodyPr>
            <a:normAutofit fontScale="70000" lnSpcReduction="20000"/>
          </a:bodyPr>
          <a:lstStyle/>
          <a:p>
            <a:r>
              <a:rPr lang="en-US" b="1" dirty="0">
                <a:solidFill>
                  <a:srgbClr val="C00000"/>
                </a:solidFill>
              </a:rPr>
              <a:t>Manual Testing is a kind of software testing in which a software tester develops and executes the test cases without using any automated testing tools. The main objective of manual testing is to detect the issues, bugs, and defects of a software application.</a:t>
            </a:r>
            <a:r>
              <a:rPr lang="en-US" b="1" dirty="0" smtClean="0">
                <a:solidFill>
                  <a:srgbClr val="C00000"/>
                </a:solidFill>
              </a:rPr>
              <a:t>  </a:t>
            </a:r>
            <a:endParaRPr lang="en-US" b="1" dirty="0">
              <a:solidFill>
                <a:srgbClr val="C00000"/>
              </a:solidFill>
            </a:endParaRPr>
          </a:p>
        </p:txBody>
      </p:sp>
    </p:spTree>
    <p:extLst>
      <p:ext uri="{BB962C8B-B14F-4D97-AF65-F5344CB8AC3E}">
        <p14:creationId xmlns:p14="http://schemas.microsoft.com/office/powerpoint/2010/main" val="3117142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800" b="1" dirty="0" smtClean="0">
                <a:solidFill>
                  <a:schemeClr val="accent6">
                    <a:lumMod val="75000"/>
                  </a:schemeClr>
                </a:solidFill>
              </a:rPr>
              <a:t>Desktop Application</a:t>
            </a:r>
            <a:br>
              <a:rPr lang="en-US" sz="4800" b="1" dirty="0" smtClean="0">
                <a:solidFill>
                  <a:schemeClr val="accent6">
                    <a:lumMod val="75000"/>
                  </a:schemeClr>
                </a:solidFill>
              </a:rPr>
            </a:br>
            <a:endParaRPr lang="en-US" sz="4800" b="1" dirty="0">
              <a:solidFill>
                <a:schemeClr val="accent6">
                  <a:lumMod val="75000"/>
                </a:schemeClr>
              </a:solidFill>
            </a:endParaRPr>
          </a:p>
        </p:txBody>
      </p:sp>
      <p:sp>
        <p:nvSpPr>
          <p:cNvPr id="3" name="Content Placeholder 2"/>
          <p:cNvSpPr>
            <a:spLocks noGrp="1"/>
          </p:cNvSpPr>
          <p:nvPr>
            <p:ph idx="1"/>
          </p:nvPr>
        </p:nvSpPr>
        <p:spPr/>
        <p:txBody>
          <a:bodyPr/>
          <a:lstStyle/>
          <a:p>
            <a:r>
              <a:rPr lang="en-US" b="1" dirty="0">
                <a:solidFill>
                  <a:srgbClr val="00B050"/>
                </a:solidFill>
              </a:rPr>
              <a:t>The applications which are internally in build is called desktop applications</a:t>
            </a:r>
          </a:p>
          <a:p>
            <a:r>
              <a:rPr lang="en-US" b="1" dirty="0">
                <a:solidFill>
                  <a:srgbClr val="00B050"/>
                </a:solidFill>
              </a:rPr>
              <a:t>Ex: paint, calculator, calendar, </a:t>
            </a:r>
            <a:r>
              <a:rPr lang="en-US" b="1" dirty="0" err="1">
                <a:solidFill>
                  <a:srgbClr val="00B050"/>
                </a:solidFill>
              </a:rPr>
              <a:t>Ms</a:t>
            </a:r>
            <a:r>
              <a:rPr lang="en-US" b="1" dirty="0">
                <a:solidFill>
                  <a:srgbClr val="00B050"/>
                </a:solidFill>
              </a:rPr>
              <a:t>-office, </a:t>
            </a:r>
            <a:r>
              <a:rPr lang="en-US" b="1" dirty="0" err="1">
                <a:solidFill>
                  <a:srgbClr val="00B050"/>
                </a:solidFill>
              </a:rPr>
              <a:t>Ms</a:t>
            </a:r>
            <a:r>
              <a:rPr lang="en-US" b="1" dirty="0">
                <a:solidFill>
                  <a:srgbClr val="00B050"/>
                </a:solidFill>
              </a:rPr>
              <a:t>-word, </a:t>
            </a:r>
            <a:r>
              <a:rPr lang="en-US" b="1" dirty="0" smtClean="0">
                <a:solidFill>
                  <a:srgbClr val="00B050"/>
                </a:solidFill>
              </a:rPr>
              <a:t>etc.</a:t>
            </a:r>
            <a:endParaRPr lang="en-US" b="1" dirty="0">
              <a:solidFill>
                <a:srgbClr val="00B050"/>
              </a:solidFill>
            </a:endParaRPr>
          </a:p>
          <a:p>
            <a:r>
              <a:rPr lang="en-US" b="1" dirty="0">
                <a:solidFill>
                  <a:srgbClr val="00B050"/>
                </a:solidFill>
              </a:rPr>
              <a:t>These applications cannot  be tested.</a:t>
            </a:r>
          </a:p>
          <a:p>
            <a:endParaRPr lang="en-US" dirty="0"/>
          </a:p>
        </p:txBody>
      </p:sp>
    </p:spTree>
    <p:extLst>
      <p:ext uri="{BB962C8B-B14F-4D97-AF65-F5344CB8AC3E}">
        <p14:creationId xmlns:p14="http://schemas.microsoft.com/office/powerpoint/2010/main" val="4084302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325562"/>
          </a:xfrm>
        </p:spPr>
        <p:txBody>
          <a:bodyPr>
            <a:noAutofit/>
          </a:bodyPr>
          <a:lstStyle/>
          <a:p>
            <a:r>
              <a:rPr lang="en-US" sz="6000" b="1" dirty="0">
                <a:solidFill>
                  <a:schemeClr val="accent6">
                    <a:lumMod val="75000"/>
                  </a:schemeClr>
                </a:solidFill>
              </a:rPr>
              <a:t>Negative </a:t>
            </a:r>
            <a:r>
              <a:rPr lang="en-US" sz="6000" b="1" dirty="0" smtClean="0">
                <a:solidFill>
                  <a:schemeClr val="accent6">
                    <a:lumMod val="75000"/>
                  </a:schemeClr>
                </a:solidFill>
              </a:rPr>
              <a:t>testing</a:t>
            </a:r>
            <a:r>
              <a:rPr lang="en-US" sz="6000" b="1" dirty="0">
                <a:solidFill>
                  <a:schemeClr val="accent6">
                    <a:lumMod val="75000"/>
                  </a:schemeClr>
                </a:solidFill>
              </a:rPr>
              <a:t/>
            </a:r>
            <a:br>
              <a:rPr lang="en-US" sz="6000" b="1" dirty="0">
                <a:solidFill>
                  <a:schemeClr val="accent6">
                    <a:lumMod val="75000"/>
                  </a:schemeClr>
                </a:solidFill>
              </a:rPr>
            </a:br>
            <a:endParaRPr lang="en-US" sz="6000" b="1" dirty="0">
              <a:solidFill>
                <a:schemeClr val="accent6">
                  <a:lumMod val="75000"/>
                </a:schemeClr>
              </a:solidFill>
            </a:endParaRPr>
          </a:p>
        </p:txBody>
      </p:sp>
      <p:sp>
        <p:nvSpPr>
          <p:cNvPr id="3" name="Content Placeholder 2"/>
          <p:cNvSpPr>
            <a:spLocks noGrp="1"/>
          </p:cNvSpPr>
          <p:nvPr>
            <p:ph idx="1"/>
          </p:nvPr>
        </p:nvSpPr>
        <p:spPr/>
        <p:txBody>
          <a:bodyPr/>
          <a:lstStyle/>
          <a:p>
            <a:r>
              <a:rPr lang="en-US" b="1" dirty="0">
                <a:solidFill>
                  <a:srgbClr val="00B050"/>
                </a:solidFill>
              </a:rPr>
              <a:t>Testing the application with invalid inputs is called Negative Testing. </a:t>
            </a:r>
          </a:p>
          <a:p>
            <a:endParaRPr lang="en-US" b="1" dirty="0">
              <a:solidFill>
                <a:srgbClr val="00B050"/>
              </a:solidFill>
            </a:endParaRPr>
          </a:p>
        </p:txBody>
      </p:sp>
    </p:spTree>
    <p:extLst>
      <p:ext uri="{BB962C8B-B14F-4D97-AF65-F5344CB8AC3E}">
        <p14:creationId xmlns:p14="http://schemas.microsoft.com/office/powerpoint/2010/main" val="201685184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5400" b="1" dirty="0">
                <a:solidFill>
                  <a:schemeClr val="accent6">
                    <a:lumMod val="75000"/>
                  </a:schemeClr>
                </a:solidFill>
              </a:rPr>
              <a:t>Globalization &amp; Localization</a:t>
            </a:r>
            <a:br>
              <a:rPr lang="en-US" sz="5400" b="1" dirty="0">
                <a:solidFill>
                  <a:schemeClr val="accent6">
                    <a:lumMod val="75000"/>
                  </a:schemeClr>
                </a:solidFill>
              </a:rPr>
            </a:br>
            <a:endParaRPr lang="en-US" sz="5400" b="1" dirty="0">
              <a:solidFill>
                <a:schemeClr val="accent6">
                  <a:lumMod val="75000"/>
                </a:schemeClr>
              </a:solidFill>
            </a:endParaRPr>
          </a:p>
        </p:txBody>
      </p:sp>
      <p:sp>
        <p:nvSpPr>
          <p:cNvPr id="3" name="Content Placeholder 2"/>
          <p:cNvSpPr>
            <a:spLocks noGrp="1"/>
          </p:cNvSpPr>
          <p:nvPr>
            <p:ph idx="1"/>
          </p:nvPr>
        </p:nvSpPr>
        <p:spPr/>
        <p:txBody>
          <a:bodyPr/>
          <a:lstStyle/>
          <a:p>
            <a:r>
              <a:rPr lang="en-US" b="1" dirty="0">
                <a:solidFill>
                  <a:srgbClr val="FF0000"/>
                </a:solidFill>
              </a:rPr>
              <a:t>Globalization Performed to ensure the system or Software application can run in </a:t>
            </a:r>
            <a:r>
              <a:rPr lang="en-US" b="1" dirty="0" smtClean="0">
                <a:solidFill>
                  <a:srgbClr val="FF0000"/>
                </a:solidFill>
              </a:rPr>
              <a:t>any </a:t>
            </a:r>
            <a:r>
              <a:rPr lang="en-US" b="1" dirty="0">
                <a:solidFill>
                  <a:srgbClr val="FF0000"/>
                </a:solidFill>
              </a:rPr>
              <a:t>culture and </a:t>
            </a:r>
            <a:r>
              <a:rPr lang="en-US" b="1" dirty="0" smtClean="0">
                <a:solidFill>
                  <a:srgbClr val="FF0000"/>
                </a:solidFill>
              </a:rPr>
              <a:t>any environment</a:t>
            </a:r>
            <a:r>
              <a:rPr lang="en-US" b="1" dirty="0">
                <a:solidFill>
                  <a:srgbClr val="FF0000"/>
                </a:solidFill>
              </a:rPr>
              <a:t>.</a:t>
            </a:r>
            <a:r>
              <a:rPr lang="en-US" b="1" dirty="0" smtClean="0"/>
              <a:t> </a:t>
            </a:r>
          </a:p>
          <a:p>
            <a:endParaRPr lang="en-US" b="1" dirty="0" smtClean="0"/>
          </a:p>
          <a:p>
            <a:r>
              <a:rPr lang="en-US" b="1" dirty="0">
                <a:solidFill>
                  <a:srgbClr val="00B050"/>
                </a:solidFill>
              </a:rPr>
              <a:t>Localization is Performed to check system application is designed for specific region. </a:t>
            </a:r>
          </a:p>
          <a:p>
            <a:endParaRPr lang="en-US" dirty="0"/>
          </a:p>
          <a:p>
            <a:endParaRPr lang="en-US" dirty="0"/>
          </a:p>
        </p:txBody>
      </p:sp>
    </p:spTree>
    <p:extLst>
      <p:ext uri="{BB962C8B-B14F-4D97-AF65-F5344CB8AC3E}">
        <p14:creationId xmlns:p14="http://schemas.microsoft.com/office/powerpoint/2010/main" val="3607651964"/>
      </p:ext>
    </p:extLst>
  </p:cSld>
  <p:clrMapOvr>
    <a:masterClrMapping/>
  </p:clrMapOvr>
  <p:transition spd="slow">
    <p:push dir="u"/>
  </p:transition>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chemeClr val="accent6">
                    <a:lumMod val="75000"/>
                  </a:schemeClr>
                </a:solidFill>
              </a:rPr>
              <a:t>ALPHA VS BETA TESTING </a:t>
            </a:r>
            <a:endParaRPr lang="en-US" b="1" dirty="0">
              <a:solidFill>
                <a:schemeClr val="accent6">
                  <a:lumMod val="75000"/>
                </a:schemeClr>
              </a:solidFill>
            </a:endParaRPr>
          </a:p>
        </p:txBody>
      </p:sp>
      <p:sp>
        <p:nvSpPr>
          <p:cNvPr id="3" name="Text Placeholder 2"/>
          <p:cNvSpPr>
            <a:spLocks noGrp="1"/>
          </p:cNvSpPr>
          <p:nvPr>
            <p:ph type="body" idx="1"/>
          </p:nvPr>
        </p:nvSpPr>
        <p:spPr/>
        <p:style>
          <a:lnRef idx="3">
            <a:schemeClr val="lt1"/>
          </a:lnRef>
          <a:fillRef idx="1">
            <a:schemeClr val="accent3"/>
          </a:fillRef>
          <a:effectRef idx="1">
            <a:schemeClr val="accent3"/>
          </a:effectRef>
          <a:fontRef idx="minor">
            <a:schemeClr val="lt1"/>
          </a:fontRef>
        </p:style>
        <p:txBody>
          <a:bodyPr/>
          <a:lstStyle/>
          <a:p>
            <a:pPr algn="ctr"/>
            <a:r>
              <a:rPr lang="en-US" dirty="0" smtClean="0">
                <a:solidFill>
                  <a:srgbClr val="002060"/>
                </a:solidFill>
              </a:rPr>
              <a:t>Alpha Testing</a:t>
            </a:r>
            <a:endParaRPr lang="en-US" dirty="0">
              <a:solidFill>
                <a:srgbClr val="002060"/>
              </a:solidFill>
            </a:endParaRPr>
          </a:p>
        </p:txBody>
      </p:sp>
      <p:sp>
        <p:nvSpPr>
          <p:cNvPr id="4" name="Content Placeholder 3"/>
          <p:cNvSpPr>
            <a:spLocks noGrp="1"/>
          </p:cNvSpPr>
          <p:nvPr>
            <p:ph sz="half" idx="2"/>
          </p:nvPr>
        </p:nvSpPr>
        <p:spPr/>
        <p:style>
          <a:lnRef idx="3">
            <a:schemeClr val="lt1"/>
          </a:lnRef>
          <a:fillRef idx="1">
            <a:schemeClr val="accent2"/>
          </a:fillRef>
          <a:effectRef idx="1">
            <a:schemeClr val="accent2"/>
          </a:effectRef>
          <a:fontRef idx="minor">
            <a:schemeClr val="lt1"/>
          </a:fontRef>
        </p:style>
        <p:txBody>
          <a:bodyPr>
            <a:normAutofit fontScale="85000" lnSpcReduction="20000"/>
          </a:bodyPr>
          <a:lstStyle/>
          <a:p>
            <a:pPr marL="457200" indent="-457200">
              <a:buFont typeface="+mj-lt"/>
              <a:buAutoNum type="arabicPeriod"/>
            </a:pPr>
            <a:r>
              <a:rPr lang="en-US" b="1" dirty="0" smtClean="0">
                <a:solidFill>
                  <a:srgbClr val="FFFF00"/>
                </a:solidFill>
              </a:rPr>
              <a:t>Alpha testing will be performed by Testers who are usually internal employees of the organization.</a:t>
            </a:r>
          </a:p>
          <a:p>
            <a:pPr marL="457200" indent="-457200">
              <a:buFont typeface="+mj-lt"/>
              <a:buAutoNum type="arabicPeriod"/>
            </a:pPr>
            <a:r>
              <a:rPr lang="en-US" b="1" dirty="0" smtClean="0">
                <a:solidFill>
                  <a:srgbClr val="FFFF00"/>
                </a:solidFill>
              </a:rPr>
              <a:t>Alpha testing performed at the developers  end.</a:t>
            </a:r>
          </a:p>
          <a:p>
            <a:pPr marL="457200" indent="-457200">
              <a:buFont typeface="+mj-lt"/>
              <a:buAutoNum type="arabicPeriod"/>
            </a:pPr>
            <a:r>
              <a:rPr lang="en-US" b="1" dirty="0" smtClean="0">
                <a:solidFill>
                  <a:srgbClr val="FFFF00"/>
                </a:solidFill>
              </a:rPr>
              <a:t>Alpha testing involves both the white box testing and black box testing.</a:t>
            </a:r>
          </a:p>
          <a:p>
            <a:pPr marL="457200" indent="-457200">
              <a:buFont typeface="+mj-lt"/>
              <a:buAutoNum type="arabicPeriod"/>
            </a:pPr>
            <a:r>
              <a:rPr lang="en-US" b="1" dirty="0" smtClean="0">
                <a:solidFill>
                  <a:srgbClr val="FFFF00"/>
                </a:solidFill>
              </a:rPr>
              <a:t>A  long execution cycle required for the alpha testing.</a:t>
            </a:r>
          </a:p>
          <a:p>
            <a:pPr marL="457200" indent="-457200">
              <a:buFont typeface="+mj-lt"/>
              <a:buAutoNum type="arabicPeriod"/>
            </a:pPr>
            <a:r>
              <a:rPr lang="en-US" b="1" dirty="0" smtClean="0">
                <a:solidFill>
                  <a:srgbClr val="FFFF00"/>
                </a:solidFill>
              </a:rPr>
              <a:t>Critical issue or fixes can be addressed by developers immediately in Alpha testing. </a:t>
            </a:r>
            <a:endParaRPr lang="en-US" b="1" dirty="0">
              <a:solidFill>
                <a:srgbClr val="FFFF00"/>
              </a:solidFill>
            </a:endParaRPr>
          </a:p>
        </p:txBody>
      </p:sp>
      <p:sp>
        <p:nvSpPr>
          <p:cNvPr id="5" name="Text Placeholder 4"/>
          <p:cNvSpPr>
            <a:spLocks noGrp="1"/>
          </p:cNvSpPr>
          <p:nvPr>
            <p:ph type="body" sz="quarter" idx="3"/>
          </p:nvPr>
        </p:nvSpPr>
        <p:spPr/>
        <p:style>
          <a:lnRef idx="3">
            <a:schemeClr val="lt1"/>
          </a:lnRef>
          <a:fillRef idx="1">
            <a:schemeClr val="accent2"/>
          </a:fillRef>
          <a:effectRef idx="1">
            <a:schemeClr val="accent2"/>
          </a:effectRef>
          <a:fontRef idx="minor">
            <a:schemeClr val="lt1"/>
          </a:fontRef>
        </p:style>
        <p:txBody>
          <a:bodyPr/>
          <a:lstStyle/>
          <a:p>
            <a:pPr algn="ctr"/>
            <a:r>
              <a:rPr lang="en-US" dirty="0" smtClean="0">
                <a:solidFill>
                  <a:srgbClr val="002060"/>
                </a:solidFill>
              </a:rPr>
              <a:t>Beta Testing</a:t>
            </a:r>
            <a:endParaRPr lang="en-US" dirty="0">
              <a:solidFill>
                <a:srgbClr val="002060"/>
              </a:solidFill>
            </a:endParaRPr>
          </a:p>
        </p:txBody>
      </p:sp>
      <p:sp>
        <p:nvSpPr>
          <p:cNvPr id="6" name="Content Placeholder 5"/>
          <p:cNvSpPr>
            <a:spLocks noGrp="1"/>
          </p:cNvSpPr>
          <p:nvPr>
            <p:ph sz="quarter" idx="4"/>
          </p:nvPr>
        </p:nvSpPr>
        <p:spPr>
          <a:solidFill>
            <a:schemeClr val="accent4">
              <a:lumMod val="75000"/>
            </a:schemeClr>
          </a:solidFill>
        </p:spPr>
        <p:style>
          <a:lnRef idx="3">
            <a:schemeClr val="lt1"/>
          </a:lnRef>
          <a:fillRef idx="1">
            <a:schemeClr val="accent3"/>
          </a:fillRef>
          <a:effectRef idx="1">
            <a:schemeClr val="accent3"/>
          </a:effectRef>
          <a:fontRef idx="minor">
            <a:schemeClr val="lt1"/>
          </a:fontRef>
        </p:style>
        <p:txBody>
          <a:bodyPr>
            <a:normAutofit fontScale="85000" lnSpcReduction="10000"/>
          </a:bodyPr>
          <a:lstStyle/>
          <a:p>
            <a:pPr marL="457200" indent="-457200">
              <a:buFont typeface="+mj-lt"/>
              <a:buAutoNum type="arabicPeriod"/>
            </a:pPr>
            <a:r>
              <a:rPr lang="en-US" b="1" dirty="0" smtClean="0">
                <a:solidFill>
                  <a:srgbClr val="FFFF00"/>
                </a:solidFill>
              </a:rPr>
              <a:t>Beta testing is performed by the client are End users who are not employees of the organization.</a:t>
            </a:r>
          </a:p>
          <a:p>
            <a:pPr marL="457200" indent="-457200">
              <a:buFont typeface="+mj-lt"/>
              <a:buAutoNum type="arabicPeriod"/>
            </a:pPr>
            <a:r>
              <a:rPr lang="en-US" b="1" dirty="0" smtClean="0">
                <a:solidFill>
                  <a:srgbClr val="FFFF00"/>
                </a:solidFill>
              </a:rPr>
              <a:t> </a:t>
            </a:r>
            <a:r>
              <a:rPr lang="en-US" b="1" dirty="0">
                <a:solidFill>
                  <a:srgbClr val="FFFF00"/>
                </a:solidFill>
              </a:rPr>
              <a:t>B</a:t>
            </a:r>
            <a:r>
              <a:rPr lang="en-US" b="1" dirty="0" smtClean="0">
                <a:solidFill>
                  <a:srgbClr val="FFFF00"/>
                </a:solidFill>
              </a:rPr>
              <a:t>eta testing is performed at the  client location.</a:t>
            </a:r>
          </a:p>
          <a:p>
            <a:pPr marL="457200" indent="-457200">
              <a:buFont typeface="+mj-lt"/>
              <a:buAutoNum type="arabicPeriod"/>
            </a:pPr>
            <a:r>
              <a:rPr lang="en-US" b="1" dirty="0" smtClean="0">
                <a:solidFill>
                  <a:srgbClr val="FFFF00"/>
                </a:solidFill>
              </a:rPr>
              <a:t>Beta testing typically uses Black box testing.</a:t>
            </a:r>
          </a:p>
          <a:p>
            <a:pPr marL="457200" indent="-457200">
              <a:buFont typeface="+mj-lt"/>
              <a:buAutoNum type="arabicPeriod"/>
            </a:pPr>
            <a:r>
              <a:rPr lang="en-US" b="1" dirty="0" smtClean="0">
                <a:solidFill>
                  <a:srgbClr val="FFFF00"/>
                </a:solidFill>
              </a:rPr>
              <a:t>Only few weeks of execution are required for Beta testing.  </a:t>
            </a:r>
          </a:p>
          <a:p>
            <a:pPr marL="457200" indent="-457200">
              <a:buFont typeface="+mj-lt"/>
              <a:buAutoNum type="arabicPeriod"/>
            </a:pPr>
            <a:r>
              <a:rPr lang="en-US" b="1" dirty="0" smtClean="0">
                <a:solidFill>
                  <a:srgbClr val="FFFF00"/>
                </a:solidFill>
              </a:rPr>
              <a:t>Most are the issues/feedback is collected from beta testing will be implemented in future version of the product.</a:t>
            </a:r>
            <a:endParaRPr lang="en-US" b="1" dirty="0">
              <a:solidFill>
                <a:srgbClr val="FFFF00"/>
              </a:solidFill>
            </a:endParaRPr>
          </a:p>
        </p:txBody>
      </p:sp>
    </p:spTree>
    <p:extLst>
      <p:ext uri="{BB962C8B-B14F-4D97-AF65-F5344CB8AC3E}">
        <p14:creationId xmlns:p14="http://schemas.microsoft.com/office/powerpoint/2010/main" val="954517935"/>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6000" b="1" dirty="0" smtClean="0">
                <a:solidFill>
                  <a:schemeClr val="accent6">
                    <a:lumMod val="75000"/>
                  </a:schemeClr>
                </a:solidFill>
              </a:rPr>
              <a:t>Test Design Techniques</a:t>
            </a:r>
            <a:endParaRPr lang="en-US" sz="6000" b="1" dirty="0">
              <a:solidFill>
                <a:schemeClr val="accent6">
                  <a:lumMod val="75000"/>
                </a:schemeClr>
              </a:solidFill>
            </a:endParaRPr>
          </a:p>
        </p:txBody>
      </p:sp>
      <p:sp>
        <p:nvSpPr>
          <p:cNvPr id="3" name="Content Placeholder 2"/>
          <p:cNvSpPr>
            <a:spLocks noGrp="1"/>
          </p:cNvSpPr>
          <p:nvPr>
            <p:ph idx="1"/>
          </p:nvPr>
        </p:nvSpPr>
        <p:spPr/>
        <p:txBody>
          <a:bodyPr>
            <a:normAutofit lnSpcReduction="10000"/>
          </a:bodyPr>
          <a:lstStyle/>
          <a:p>
            <a:r>
              <a:rPr lang="en-US" b="1" dirty="0" smtClean="0">
                <a:solidFill>
                  <a:srgbClr val="00B0F0"/>
                </a:solidFill>
              </a:rPr>
              <a:t>To reduce the test cases and also save the time.</a:t>
            </a:r>
          </a:p>
          <a:p>
            <a:r>
              <a:rPr lang="en-US" b="1" dirty="0" smtClean="0">
                <a:solidFill>
                  <a:srgbClr val="00B0F0"/>
                </a:solidFill>
              </a:rPr>
              <a:t>Here we have 5 Techniques</a:t>
            </a:r>
          </a:p>
          <a:p>
            <a:pPr marL="514350" indent="-514350">
              <a:buFont typeface="+mj-lt"/>
              <a:buAutoNum type="arabicPeriod"/>
            </a:pPr>
            <a:r>
              <a:rPr lang="en-US" b="1" dirty="0" smtClean="0">
                <a:solidFill>
                  <a:srgbClr val="FFC000"/>
                </a:solidFill>
              </a:rPr>
              <a:t>Equivalence </a:t>
            </a:r>
            <a:r>
              <a:rPr lang="en-US" b="1" dirty="0">
                <a:solidFill>
                  <a:srgbClr val="FFC000"/>
                </a:solidFill>
              </a:rPr>
              <a:t>C</a:t>
            </a:r>
            <a:r>
              <a:rPr lang="en-US" b="1" dirty="0" smtClean="0">
                <a:solidFill>
                  <a:srgbClr val="FFC000"/>
                </a:solidFill>
              </a:rPr>
              <a:t>lass Partition</a:t>
            </a:r>
          </a:p>
          <a:p>
            <a:pPr marL="514350" indent="-514350">
              <a:buFont typeface="+mj-lt"/>
              <a:buAutoNum type="arabicPeriod"/>
            </a:pPr>
            <a:r>
              <a:rPr lang="en-US" b="1" dirty="0" smtClean="0">
                <a:solidFill>
                  <a:srgbClr val="00B050"/>
                </a:solidFill>
              </a:rPr>
              <a:t> Boundary Value Analysis</a:t>
            </a:r>
          </a:p>
          <a:p>
            <a:pPr marL="514350" indent="-514350">
              <a:buFont typeface="+mj-lt"/>
              <a:buAutoNum type="arabicPeriod"/>
            </a:pPr>
            <a:r>
              <a:rPr lang="en-US" b="1" dirty="0" smtClean="0">
                <a:solidFill>
                  <a:srgbClr val="0070C0"/>
                </a:solidFill>
              </a:rPr>
              <a:t>Decision table</a:t>
            </a:r>
          </a:p>
          <a:p>
            <a:pPr marL="514350" indent="-514350">
              <a:buFont typeface="+mj-lt"/>
              <a:buAutoNum type="arabicPeriod"/>
            </a:pPr>
            <a:r>
              <a:rPr lang="en-US" b="1" dirty="0" smtClean="0">
                <a:solidFill>
                  <a:srgbClr val="FF0000"/>
                </a:solidFill>
              </a:rPr>
              <a:t>State transition</a:t>
            </a:r>
          </a:p>
          <a:p>
            <a:pPr marL="514350" indent="-514350">
              <a:buFont typeface="+mj-lt"/>
              <a:buAutoNum type="arabicPeriod"/>
            </a:pPr>
            <a:r>
              <a:rPr lang="en-US" b="1" dirty="0" smtClean="0">
                <a:solidFill>
                  <a:srgbClr val="C00000"/>
                </a:solidFill>
              </a:rPr>
              <a:t>Error Guessing</a:t>
            </a:r>
            <a:endParaRPr lang="en-US" b="1" dirty="0">
              <a:solidFill>
                <a:srgbClr val="C00000"/>
              </a:solidFill>
            </a:endParaRPr>
          </a:p>
        </p:txBody>
      </p:sp>
    </p:spTree>
    <p:extLst>
      <p:ext uri="{BB962C8B-B14F-4D97-AF65-F5344CB8AC3E}">
        <p14:creationId xmlns:p14="http://schemas.microsoft.com/office/powerpoint/2010/main" val="689435459"/>
      </p:ext>
    </p:extLst>
  </p:cSld>
  <p:clrMapOvr>
    <a:masterClrMapping/>
  </p:clrMapOvr>
  <p:transition spd="slow">
    <p:randomBar dir="vert"/>
  </p:transition>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800" b="1" dirty="0" smtClean="0">
                <a:solidFill>
                  <a:schemeClr val="accent6">
                    <a:lumMod val="75000"/>
                  </a:schemeClr>
                </a:solidFill>
              </a:rPr>
              <a:t>1)Equivalence </a:t>
            </a:r>
            <a:r>
              <a:rPr lang="en-US" sz="4800" b="1" dirty="0">
                <a:solidFill>
                  <a:schemeClr val="accent6">
                    <a:lumMod val="75000"/>
                  </a:schemeClr>
                </a:solidFill>
              </a:rPr>
              <a:t>Class Partition</a:t>
            </a:r>
            <a:br>
              <a:rPr lang="en-US" sz="4800" b="1" dirty="0">
                <a:solidFill>
                  <a:schemeClr val="accent6">
                    <a:lumMod val="75000"/>
                  </a:schemeClr>
                </a:solidFill>
              </a:rPr>
            </a:br>
            <a:endParaRPr lang="en-US" sz="4800" dirty="0">
              <a:solidFill>
                <a:schemeClr val="accent6">
                  <a:lumMod val="75000"/>
                </a:schemeClr>
              </a:solidFill>
            </a:endParaRPr>
          </a:p>
        </p:txBody>
      </p:sp>
      <p:sp>
        <p:nvSpPr>
          <p:cNvPr id="3" name="Content Placeholder 2"/>
          <p:cNvSpPr>
            <a:spLocks noGrp="1"/>
          </p:cNvSpPr>
          <p:nvPr>
            <p:ph idx="1"/>
          </p:nvPr>
        </p:nvSpPr>
        <p:spPr/>
        <p:txBody>
          <a:bodyPr/>
          <a:lstStyle/>
          <a:p>
            <a:r>
              <a:rPr lang="en-US" b="1" dirty="0" smtClean="0">
                <a:solidFill>
                  <a:srgbClr val="00B050"/>
                </a:solidFill>
              </a:rPr>
              <a:t>Dividing data into various classes and we can select the data according to requirements. </a:t>
            </a:r>
            <a:endParaRPr lang="en-US" b="1" dirty="0">
              <a:solidFill>
                <a:srgbClr val="00B050"/>
              </a:solidFill>
            </a:endParaRPr>
          </a:p>
        </p:txBody>
      </p:sp>
    </p:spTree>
    <p:extLst>
      <p:ext uri="{BB962C8B-B14F-4D97-AF65-F5344CB8AC3E}">
        <p14:creationId xmlns:p14="http://schemas.microsoft.com/office/powerpoint/2010/main" val="1408167086"/>
      </p:ext>
    </p:extLst>
  </p:cSld>
  <p:clrMapOvr>
    <a:masterClrMapping/>
  </p:clrMapOvr>
  <p:transition spd="slow">
    <p:pull/>
  </p:transition>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706562"/>
          </a:xfrm>
        </p:spPr>
        <p:txBody>
          <a:bodyPr>
            <a:noAutofit/>
          </a:bodyPr>
          <a:lstStyle/>
          <a:p>
            <a:r>
              <a:rPr lang="en-US" sz="4800" b="1" dirty="0">
                <a:solidFill>
                  <a:schemeClr val="accent6">
                    <a:lumMod val="75000"/>
                  </a:schemeClr>
                </a:solidFill>
              </a:rPr>
              <a:t> </a:t>
            </a:r>
            <a:r>
              <a:rPr lang="en-US" sz="4800" b="1" dirty="0" smtClean="0">
                <a:solidFill>
                  <a:schemeClr val="accent6">
                    <a:lumMod val="75000"/>
                  </a:schemeClr>
                </a:solidFill>
              </a:rPr>
              <a:t>2)Boundary </a:t>
            </a:r>
            <a:r>
              <a:rPr lang="en-US" sz="4800" b="1" dirty="0">
                <a:solidFill>
                  <a:schemeClr val="accent6">
                    <a:lumMod val="75000"/>
                  </a:schemeClr>
                </a:solidFill>
              </a:rPr>
              <a:t>Value </a:t>
            </a:r>
            <a:r>
              <a:rPr lang="en-US" sz="4800" b="1" dirty="0" smtClean="0">
                <a:solidFill>
                  <a:schemeClr val="accent6">
                    <a:lumMod val="75000"/>
                  </a:schemeClr>
                </a:solidFill>
              </a:rPr>
              <a:t>Analysis (BVA)</a:t>
            </a:r>
            <a:r>
              <a:rPr lang="en-US" sz="4800" b="1" dirty="0">
                <a:solidFill>
                  <a:schemeClr val="accent6">
                    <a:lumMod val="75000"/>
                  </a:schemeClr>
                </a:solidFill>
              </a:rPr>
              <a:t/>
            </a:r>
            <a:br>
              <a:rPr lang="en-US" sz="4800" b="1" dirty="0">
                <a:solidFill>
                  <a:schemeClr val="accent6">
                    <a:lumMod val="75000"/>
                  </a:schemeClr>
                </a:solidFill>
              </a:rPr>
            </a:br>
            <a:endParaRPr lang="en-US" sz="4800" dirty="0">
              <a:solidFill>
                <a:schemeClr val="accent6">
                  <a:lumMod val="75000"/>
                </a:schemeClr>
              </a:solidFill>
            </a:endParaRPr>
          </a:p>
        </p:txBody>
      </p:sp>
      <p:sp>
        <p:nvSpPr>
          <p:cNvPr id="3" name="Content Placeholder 2"/>
          <p:cNvSpPr>
            <a:spLocks noGrp="1"/>
          </p:cNvSpPr>
          <p:nvPr>
            <p:ph idx="1"/>
          </p:nvPr>
        </p:nvSpPr>
        <p:spPr>
          <a:xfrm>
            <a:off x="457200" y="2057401"/>
            <a:ext cx="8229600" cy="4068763"/>
          </a:xfrm>
        </p:spPr>
        <p:txBody>
          <a:bodyPr/>
          <a:lstStyle/>
          <a:p>
            <a:r>
              <a:rPr lang="en-US" b="1" dirty="0" smtClean="0">
                <a:solidFill>
                  <a:srgbClr val="00B050"/>
                </a:solidFill>
              </a:rPr>
              <a:t>Boundary Value Analysis(BVA) Technique is used to check Boundaries of the input.</a:t>
            </a:r>
            <a:endParaRPr lang="en-US" b="1" dirty="0">
              <a:solidFill>
                <a:srgbClr val="00B050"/>
              </a:solidFill>
            </a:endParaRPr>
          </a:p>
        </p:txBody>
      </p:sp>
    </p:spTree>
    <p:extLst>
      <p:ext uri="{BB962C8B-B14F-4D97-AF65-F5344CB8AC3E}">
        <p14:creationId xmlns:p14="http://schemas.microsoft.com/office/powerpoint/2010/main" val="262709886"/>
      </p:ext>
    </p:extLst>
  </p:cSld>
  <p:clrMapOvr>
    <a:masterClrMapping/>
  </p:clrMapOvr>
  <p:transition spd="slow">
    <p:pull/>
  </p:transition>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800" b="1" dirty="0">
                <a:solidFill>
                  <a:schemeClr val="accent6">
                    <a:lumMod val="75000"/>
                  </a:schemeClr>
                </a:solidFill>
              </a:rPr>
              <a:t>3</a:t>
            </a:r>
            <a:r>
              <a:rPr lang="en-US" sz="4800" b="1" dirty="0" smtClean="0">
                <a:solidFill>
                  <a:schemeClr val="accent6">
                    <a:lumMod val="75000"/>
                  </a:schemeClr>
                </a:solidFill>
              </a:rPr>
              <a:t>)Decision Table</a:t>
            </a:r>
            <a:r>
              <a:rPr lang="en-US" sz="4800" b="1" dirty="0">
                <a:solidFill>
                  <a:schemeClr val="accent6">
                    <a:lumMod val="75000"/>
                  </a:schemeClr>
                </a:solidFill>
              </a:rPr>
              <a:t/>
            </a:r>
            <a:br>
              <a:rPr lang="en-US" sz="4800" b="1" dirty="0">
                <a:solidFill>
                  <a:schemeClr val="accent6">
                    <a:lumMod val="75000"/>
                  </a:schemeClr>
                </a:solidFill>
              </a:rPr>
            </a:br>
            <a:endParaRPr lang="en-US" sz="4800" dirty="0">
              <a:solidFill>
                <a:schemeClr val="accent6">
                  <a:lumMod val="75000"/>
                </a:schemeClr>
              </a:solidFill>
            </a:endParaRPr>
          </a:p>
        </p:txBody>
      </p:sp>
      <p:sp>
        <p:nvSpPr>
          <p:cNvPr id="3" name="Content Placeholder 2"/>
          <p:cNvSpPr>
            <a:spLocks noGrp="1"/>
          </p:cNvSpPr>
          <p:nvPr>
            <p:ph idx="1"/>
          </p:nvPr>
        </p:nvSpPr>
        <p:spPr/>
        <p:txBody>
          <a:bodyPr/>
          <a:lstStyle/>
          <a:p>
            <a:r>
              <a:rPr lang="en-US" b="1" dirty="0" smtClean="0">
                <a:solidFill>
                  <a:srgbClr val="00B050"/>
                </a:solidFill>
              </a:rPr>
              <a:t>A decision table is also called a cause effect table.</a:t>
            </a:r>
          </a:p>
          <a:p>
            <a:r>
              <a:rPr lang="en-US" b="1" dirty="0" smtClean="0">
                <a:solidFill>
                  <a:srgbClr val="00B050"/>
                </a:solidFill>
              </a:rPr>
              <a:t>This technique will be used if we have more conditions and corresponding actions.</a:t>
            </a:r>
          </a:p>
          <a:p>
            <a:r>
              <a:rPr lang="en-US" b="1" dirty="0" smtClean="0">
                <a:solidFill>
                  <a:srgbClr val="00B050"/>
                </a:solidFill>
              </a:rPr>
              <a:t>To identify the test cases with decision table we consider conditions and actions.</a:t>
            </a:r>
            <a:endParaRPr lang="en-US" b="1" dirty="0">
              <a:solidFill>
                <a:srgbClr val="00B050"/>
              </a:solidFill>
            </a:endParaRPr>
          </a:p>
        </p:txBody>
      </p:sp>
    </p:spTree>
    <p:extLst>
      <p:ext uri="{BB962C8B-B14F-4D97-AF65-F5344CB8AC3E}">
        <p14:creationId xmlns:p14="http://schemas.microsoft.com/office/powerpoint/2010/main" val="642463"/>
      </p:ext>
    </p:extLst>
  </p:cSld>
  <p:clrMapOvr>
    <a:masterClrMapping/>
  </p:clrMapOvr>
  <p:transition spd="slow">
    <p:pull/>
  </p:transition>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u="sng" dirty="0" smtClean="0">
                <a:solidFill>
                  <a:schemeClr val="accent6">
                    <a:lumMod val="75000"/>
                  </a:schemeClr>
                </a:solidFill>
              </a:rPr>
              <a:t>Example of Decision Table </a:t>
            </a:r>
            <a:endParaRPr lang="en-US" b="1" u="sng" dirty="0">
              <a:solidFill>
                <a:schemeClr val="accent6">
                  <a:lumMod val="75000"/>
                </a:schemeClr>
              </a:solidFill>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81001" y="1371600"/>
            <a:ext cx="8610599" cy="5119816"/>
          </a:xfrm>
          <a:solidFill>
            <a:srgbClr val="00B050"/>
          </a:solidFill>
          <a:effectLst>
            <a:softEdge rad="127000"/>
          </a:effectLst>
        </p:spPr>
      </p:pic>
    </p:spTree>
    <p:extLst>
      <p:ext uri="{BB962C8B-B14F-4D97-AF65-F5344CB8AC3E}">
        <p14:creationId xmlns:p14="http://schemas.microsoft.com/office/powerpoint/2010/main" val="3537258860"/>
      </p:ext>
    </p:extLst>
  </p:cSld>
  <p:clrMapOvr>
    <a:masterClrMapping/>
  </p:clrMapOvr>
  <p:transition spd="slow">
    <p:pull/>
  </p:transition>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800" b="1" dirty="0">
                <a:solidFill>
                  <a:schemeClr val="accent6">
                    <a:lumMod val="75000"/>
                  </a:schemeClr>
                </a:solidFill>
              </a:rPr>
              <a:t>4</a:t>
            </a:r>
            <a:r>
              <a:rPr lang="en-US" sz="4800" b="1" dirty="0" smtClean="0">
                <a:solidFill>
                  <a:schemeClr val="accent6">
                    <a:lumMod val="75000"/>
                  </a:schemeClr>
                </a:solidFill>
              </a:rPr>
              <a:t>) </a:t>
            </a:r>
            <a:r>
              <a:rPr lang="en-US" sz="4800" b="1" dirty="0">
                <a:solidFill>
                  <a:schemeClr val="accent6">
                    <a:lumMod val="75000"/>
                  </a:schemeClr>
                </a:solidFill>
              </a:rPr>
              <a:t>State Transition</a:t>
            </a:r>
            <a:br>
              <a:rPr lang="en-US" sz="4800" b="1" dirty="0">
                <a:solidFill>
                  <a:schemeClr val="accent6">
                    <a:lumMod val="75000"/>
                  </a:schemeClr>
                </a:solidFill>
              </a:rPr>
            </a:br>
            <a:endParaRPr lang="en-US" sz="4800" b="1" dirty="0">
              <a:solidFill>
                <a:schemeClr val="accent6">
                  <a:lumMod val="75000"/>
                </a:schemeClr>
              </a:solidFill>
            </a:endParaRPr>
          </a:p>
        </p:txBody>
      </p:sp>
      <p:sp>
        <p:nvSpPr>
          <p:cNvPr id="3" name="Content Placeholder 2"/>
          <p:cNvSpPr>
            <a:spLocks noGrp="1"/>
          </p:cNvSpPr>
          <p:nvPr>
            <p:ph idx="1"/>
          </p:nvPr>
        </p:nvSpPr>
        <p:spPr/>
        <p:txBody>
          <a:bodyPr/>
          <a:lstStyle/>
          <a:p>
            <a:r>
              <a:rPr lang="en-US" b="1" dirty="0" smtClean="0">
                <a:solidFill>
                  <a:srgbClr val="00B050"/>
                </a:solidFill>
              </a:rPr>
              <a:t>It is changing the condition from one state to another .</a:t>
            </a:r>
          </a:p>
          <a:p>
            <a:r>
              <a:rPr lang="en-US" b="1" dirty="0" smtClean="0">
                <a:solidFill>
                  <a:srgbClr val="00B050"/>
                </a:solidFill>
              </a:rPr>
              <a:t>This testing technique allows the tester to test the behavior of the Application.</a:t>
            </a:r>
          </a:p>
          <a:p>
            <a:r>
              <a:rPr lang="en-US" b="1" dirty="0" smtClean="0">
                <a:solidFill>
                  <a:srgbClr val="00B050"/>
                </a:solidFill>
              </a:rPr>
              <a:t>Tester can perform this action by entering various input conditions in a sequence.</a:t>
            </a:r>
            <a:endParaRPr lang="en-US" b="1" dirty="0">
              <a:solidFill>
                <a:srgbClr val="00B050"/>
              </a:solidFill>
            </a:endParaRPr>
          </a:p>
        </p:txBody>
      </p:sp>
    </p:spTree>
    <p:extLst>
      <p:ext uri="{BB962C8B-B14F-4D97-AF65-F5344CB8AC3E}">
        <p14:creationId xmlns:p14="http://schemas.microsoft.com/office/powerpoint/2010/main" val="824577827"/>
      </p:ext>
    </p:extLst>
  </p:cSld>
  <p:clrMapOvr>
    <a:masterClrMapping/>
  </p:clrMapOvr>
  <p:transition spd="slow">
    <p:pull/>
  </p:transition>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u="sng" dirty="0" smtClean="0">
                <a:solidFill>
                  <a:schemeClr val="accent6">
                    <a:lumMod val="75000"/>
                  </a:schemeClr>
                </a:solidFill>
              </a:rPr>
              <a:t>Example of state decision</a:t>
            </a:r>
            <a:endParaRPr lang="en-US" b="1" u="sng" dirty="0">
              <a:solidFill>
                <a:schemeClr val="accent6">
                  <a:lumMod val="75000"/>
                </a:schemeClr>
              </a:solidFill>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4800" y="1295400"/>
            <a:ext cx="8610600" cy="5257800"/>
          </a:xfrm>
        </p:spPr>
      </p:pic>
    </p:spTree>
    <p:extLst>
      <p:ext uri="{BB962C8B-B14F-4D97-AF65-F5344CB8AC3E}">
        <p14:creationId xmlns:p14="http://schemas.microsoft.com/office/powerpoint/2010/main" val="798771704"/>
      </p:ext>
    </p:extLst>
  </p:cSld>
  <p:clrMapOvr>
    <a:masterClrMapping/>
  </p:clrMapOvr>
  <p:transition spd="slow">
    <p:pull/>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lvl="0"/>
            <a:r>
              <a:rPr lang="en-US" sz="4800" b="1" dirty="0">
                <a:solidFill>
                  <a:schemeClr val="accent6">
                    <a:lumMod val="75000"/>
                  </a:schemeClr>
                </a:solidFill>
              </a:rPr>
              <a:t>Software Quality</a:t>
            </a:r>
            <a:br>
              <a:rPr lang="en-US" sz="4800" b="1" dirty="0">
                <a:solidFill>
                  <a:schemeClr val="accent6">
                    <a:lumMod val="75000"/>
                  </a:schemeClr>
                </a:solidFill>
              </a:rPr>
            </a:br>
            <a:endParaRPr lang="en-US" sz="4800" b="1" dirty="0">
              <a:solidFill>
                <a:schemeClr val="accent6">
                  <a:lumMod val="75000"/>
                </a:schemeClr>
              </a:solidFill>
            </a:endParaRPr>
          </a:p>
        </p:txBody>
      </p:sp>
      <p:sp>
        <p:nvSpPr>
          <p:cNvPr id="3" name="Content Placeholder 2"/>
          <p:cNvSpPr>
            <a:spLocks noGrp="1"/>
          </p:cNvSpPr>
          <p:nvPr>
            <p:ph idx="1"/>
          </p:nvPr>
        </p:nvSpPr>
        <p:spPr/>
        <p:txBody>
          <a:bodyPr/>
          <a:lstStyle/>
          <a:p>
            <a:pPr lvl="0"/>
            <a:r>
              <a:rPr lang="en-US" dirty="0" smtClean="0">
                <a:solidFill>
                  <a:srgbClr val="0070C0"/>
                </a:solidFill>
              </a:rPr>
              <a:t> </a:t>
            </a:r>
            <a:r>
              <a:rPr lang="en-US" b="1" dirty="0">
                <a:solidFill>
                  <a:srgbClr val="0070C0"/>
                </a:solidFill>
              </a:rPr>
              <a:t>Bug-free</a:t>
            </a:r>
          </a:p>
          <a:p>
            <a:pPr lvl="0"/>
            <a:r>
              <a:rPr lang="en-US" b="1" dirty="0" smtClean="0">
                <a:solidFill>
                  <a:srgbClr val="0070C0"/>
                </a:solidFill>
              </a:rPr>
              <a:t> </a:t>
            </a:r>
            <a:r>
              <a:rPr lang="en-US" b="1" dirty="0">
                <a:solidFill>
                  <a:srgbClr val="0070C0"/>
                </a:solidFill>
              </a:rPr>
              <a:t>Delivered on time</a:t>
            </a:r>
          </a:p>
          <a:p>
            <a:pPr lvl="0"/>
            <a:r>
              <a:rPr lang="en-US" b="1" dirty="0" smtClean="0">
                <a:solidFill>
                  <a:srgbClr val="0070C0"/>
                </a:solidFill>
              </a:rPr>
              <a:t> </a:t>
            </a:r>
            <a:r>
              <a:rPr lang="en-US" b="1" dirty="0">
                <a:solidFill>
                  <a:srgbClr val="0070C0"/>
                </a:solidFill>
              </a:rPr>
              <a:t>Within Budget</a:t>
            </a:r>
          </a:p>
          <a:p>
            <a:pPr lvl="0"/>
            <a:r>
              <a:rPr lang="en-US" b="1" dirty="0" smtClean="0">
                <a:solidFill>
                  <a:srgbClr val="0070C0"/>
                </a:solidFill>
              </a:rPr>
              <a:t> </a:t>
            </a:r>
            <a:r>
              <a:rPr lang="en-US" b="1" dirty="0">
                <a:solidFill>
                  <a:srgbClr val="0070C0"/>
                </a:solidFill>
              </a:rPr>
              <a:t>Meets Requirements and Expectations</a:t>
            </a:r>
          </a:p>
          <a:p>
            <a:pPr lvl="0"/>
            <a:r>
              <a:rPr lang="en-US" b="1" dirty="0" smtClean="0">
                <a:solidFill>
                  <a:srgbClr val="0070C0"/>
                </a:solidFill>
              </a:rPr>
              <a:t> </a:t>
            </a:r>
            <a:r>
              <a:rPr lang="en-US" b="1" dirty="0">
                <a:solidFill>
                  <a:srgbClr val="0070C0"/>
                </a:solidFill>
              </a:rPr>
              <a:t>Maintainable</a:t>
            </a:r>
          </a:p>
          <a:p>
            <a:endParaRPr lang="en-US" dirty="0">
              <a:solidFill>
                <a:srgbClr val="0070C0"/>
              </a:solidFill>
            </a:endParaRPr>
          </a:p>
        </p:txBody>
      </p:sp>
    </p:spTree>
    <p:extLst>
      <p:ext uri="{BB962C8B-B14F-4D97-AF65-F5344CB8AC3E}">
        <p14:creationId xmlns:p14="http://schemas.microsoft.com/office/powerpoint/2010/main" val="4089911819"/>
      </p:ext>
    </p:extLst>
  </p:cSld>
  <p:clrMapOvr>
    <a:masterClrMapping/>
  </p:clrMapOvr>
  <p:transition spd="slow">
    <p:wipe/>
  </p:transition>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800" b="1" dirty="0" smtClean="0">
                <a:solidFill>
                  <a:schemeClr val="accent6">
                    <a:lumMod val="75000"/>
                  </a:schemeClr>
                </a:solidFill>
              </a:rPr>
              <a:t>5)Error </a:t>
            </a:r>
            <a:r>
              <a:rPr lang="en-US" sz="4800" b="1" dirty="0">
                <a:solidFill>
                  <a:schemeClr val="accent6">
                    <a:lumMod val="75000"/>
                  </a:schemeClr>
                </a:solidFill>
              </a:rPr>
              <a:t>Guessing</a:t>
            </a:r>
            <a:br>
              <a:rPr lang="en-US" sz="4800" b="1" dirty="0">
                <a:solidFill>
                  <a:schemeClr val="accent6">
                    <a:lumMod val="75000"/>
                  </a:schemeClr>
                </a:solidFill>
              </a:rPr>
            </a:br>
            <a:endParaRPr lang="en-US" sz="4800" dirty="0">
              <a:solidFill>
                <a:schemeClr val="accent6">
                  <a:lumMod val="75000"/>
                </a:schemeClr>
              </a:solidFill>
            </a:endParaRPr>
          </a:p>
        </p:txBody>
      </p:sp>
      <p:sp>
        <p:nvSpPr>
          <p:cNvPr id="3" name="Content Placeholder 2"/>
          <p:cNvSpPr>
            <a:spLocks noGrp="1"/>
          </p:cNvSpPr>
          <p:nvPr>
            <p:ph idx="1"/>
          </p:nvPr>
        </p:nvSpPr>
        <p:spPr/>
        <p:txBody>
          <a:bodyPr/>
          <a:lstStyle/>
          <a:p>
            <a:r>
              <a:rPr lang="en-US" b="1" dirty="0" smtClean="0">
                <a:solidFill>
                  <a:srgbClr val="00B050"/>
                </a:solidFill>
              </a:rPr>
              <a:t>It is one of the testing techniques used to find bugs in software Application.</a:t>
            </a:r>
          </a:p>
          <a:p>
            <a:r>
              <a:rPr lang="en-US" b="1" dirty="0" smtClean="0">
                <a:solidFill>
                  <a:srgbClr val="00B050"/>
                </a:solidFill>
              </a:rPr>
              <a:t>In Error Guessing we don’t follow any specific rules.</a:t>
            </a:r>
          </a:p>
          <a:p>
            <a:r>
              <a:rPr lang="en-US" b="1" dirty="0" smtClean="0">
                <a:solidFill>
                  <a:srgbClr val="00B050"/>
                </a:solidFill>
              </a:rPr>
              <a:t>It depends on Testers Analytical skills and Experience. </a:t>
            </a:r>
            <a:endParaRPr lang="en-US" b="1" dirty="0">
              <a:solidFill>
                <a:srgbClr val="00B050"/>
              </a:solidFill>
            </a:endParaRPr>
          </a:p>
        </p:txBody>
      </p:sp>
    </p:spTree>
    <p:extLst>
      <p:ext uri="{BB962C8B-B14F-4D97-AF65-F5344CB8AC3E}">
        <p14:creationId xmlns:p14="http://schemas.microsoft.com/office/powerpoint/2010/main" val="833356177"/>
      </p:ext>
    </p:extLst>
  </p:cSld>
  <p:clrMapOvr>
    <a:masterClrMapping/>
  </p:clrMapOvr>
  <p:transition spd="slow">
    <p:pull/>
  </p:transition>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800" b="1" dirty="0" smtClean="0">
                <a:solidFill>
                  <a:schemeClr val="accent6">
                    <a:lumMod val="75000"/>
                  </a:schemeClr>
                </a:solidFill>
              </a:rPr>
              <a:t>SOFTWARE TESTING LIFE CYCLE</a:t>
            </a:r>
            <a:br>
              <a:rPr lang="en-US" sz="4800" b="1" dirty="0" smtClean="0">
                <a:solidFill>
                  <a:schemeClr val="accent6">
                    <a:lumMod val="75000"/>
                  </a:schemeClr>
                </a:solidFill>
              </a:rPr>
            </a:br>
            <a:r>
              <a:rPr lang="en-US" sz="4800" b="1" dirty="0" smtClean="0">
                <a:solidFill>
                  <a:schemeClr val="accent6">
                    <a:lumMod val="75000"/>
                  </a:schemeClr>
                </a:solidFill>
              </a:rPr>
              <a:t>(STLC) </a:t>
            </a:r>
            <a:endParaRPr lang="en-US" sz="4800" b="1" dirty="0">
              <a:solidFill>
                <a:schemeClr val="accent6">
                  <a:lumMod val="75000"/>
                </a:schemeClr>
              </a:solidFill>
            </a:endParaRPr>
          </a:p>
        </p:txBody>
      </p:sp>
      <p:sp>
        <p:nvSpPr>
          <p:cNvPr id="3" name="Content Placeholder 2"/>
          <p:cNvSpPr>
            <a:spLocks noGrp="1"/>
          </p:cNvSpPr>
          <p:nvPr>
            <p:ph idx="1"/>
          </p:nvPr>
        </p:nvSpPr>
        <p:spPr/>
        <p:txBody>
          <a:bodyPr/>
          <a:lstStyle/>
          <a:p>
            <a:r>
              <a:rPr lang="en-US" dirty="0" smtClean="0"/>
              <a:t>                                                </a:t>
            </a:r>
            <a:r>
              <a:rPr lang="en-US" b="1" u="sng" dirty="0" smtClean="0">
                <a:solidFill>
                  <a:srgbClr val="00B050"/>
                </a:solidFill>
              </a:rPr>
              <a:t>Flow chart</a:t>
            </a:r>
            <a:endParaRPr lang="en-US" b="1" u="sng" dirty="0">
              <a:solidFill>
                <a:srgbClr val="00B050"/>
              </a:solidFill>
            </a:endParaRPr>
          </a:p>
        </p:txBody>
      </p:sp>
      <p:sp>
        <p:nvSpPr>
          <p:cNvPr id="5" name="Rounded Rectangle 4"/>
          <p:cNvSpPr/>
          <p:nvPr/>
        </p:nvSpPr>
        <p:spPr>
          <a:xfrm>
            <a:off x="304800" y="1629508"/>
            <a:ext cx="2286000" cy="533400"/>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dirty="0" smtClean="0"/>
              <a:t>Requirement Analysis</a:t>
            </a:r>
            <a:endParaRPr lang="en-US" dirty="0"/>
          </a:p>
        </p:txBody>
      </p:sp>
      <p:sp>
        <p:nvSpPr>
          <p:cNvPr id="6" name="Rounded Rectangle 5"/>
          <p:cNvSpPr/>
          <p:nvPr/>
        </p:nvSpPr>
        <p:spPr>
          <a:xfrm>
            <a:off x="1009651" y="2438400"/>
            <a:ext cx="2514600" cy="457200"/>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dirty="0" smtClean="0"/>
              <a:t>Test Planning</a:t>
            </a:r>
            <a:endParaRPr lang="en-US" dirty="0"/>
          </a:p>
        </p:txBody>
      </p:sp>
      <p:sp>
        <p:nvSpPr>
          <p:cNvPr id="7" name="Rounded Rectangle 6"/>
          <p:cNvSpPr/>
          <p:nvPr/>
        </p:nvSpPr>
        <p:spPr>
          <a:xfrm>
            <a:off x="1828801" y="3124200"/>
            <a:ext cx="2628900" cy="533400"/>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dirty="0" smtClean="0"/>
              <a:t>Test Case Development</a:t>
            </a:r>
            <a:endParaRPr lang="en-US" dirty="0"/>
          </a:p>
        </p:txBody>
      </p:sp>
      <p:sp>
        <p:nvSpPr>
          <p:cNvPr id="8" name="Rounded Rectangle 7"/>
          <p:cNvSpPr/>
          <p:nvPr/>
        </p:nvSpPr>
        <p:spPr>
          <a:xfrm>
            <a:off x="3057525" y="3886200"/>
            <a:ext cx="3114675" cy="609600"/>
          </a:xfrm>
          <a:prstGeom prst="round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dirty="0" smtClean="0"/>
              <a:t>Environment Setup</a:t>
            </a:r>
            <a:endParaRPr lang="en-US" dirty="0"/>
          </a:p>
        </p:txBody>
      </p:sp>
      <p:sp>
        <p:nvSpPr>
          <p:cNvPr id="9" name="Rounded Rectangle 8"/>
          <p:cNvSpPr/>
          <p:nvPr/>
        </p:nvSpPr>
        <p:spPr>
          <a:xfrm>
            <a:off x="4038600" y="4762500"/>
            <a:ext cx="2895600" cy="533400"/>
          </a:xfrm>
          <a:prstGeom prst="round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US" dirty="0" smtClean="0"/>
              <a:t>Test Execution</a:t>
            </a:r>
            <a:endParaRPr lang="en-US" dirty="0"/>
          </a:p>
        </p:txBody>
      </p:sp>
      <p:sp>
        <p:nvSpPr>
          <p:cNvPr id="11" name="Rounded Rectangle 10"/>
          <p:cNvSpPr/>
          <p:nvPr/>
        </p:nvSpPr>
        <p:spPr>
          <a:xfrm>
            <a:off x="5029201" y="5486400"/>
            <a:ext cx="2933700" cy="533400"/>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dirty="0" smtClean="0"/>
              <a:t>Test Cycle Closure</a:t>
            </a:r>
            <a:endParaRPr lang="en-US" dirty="0"/>
          </a:p>
        </p:txBody>
      </p:sp>
      <p:sp>
        <p:nvSpPr>
          <p:cNvPr id="12" name="Down Arrow 11"/>
          <p:cNvSpPr/>
          <p:nvPr/>
        </p:nvSpPr>
        <p:spPr>
          <a:xfrm>
            <a:off x="1981200" y="2199753"/>
            <a:ext cx="484632" cy="238648"/>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 name="Down Arrow 12"/>
          <p:cNvSpPr/>
          <p:nvPr/>
        </p:nvSpPr>
        <p:spPr>
          <a:xfrm>
            <a:off x="2900935" y="2895599"/>
            <a:ext cx="484632" cy="230367"/>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4" name="Down Arrow 13"/>
          <p:cNvSpPr/>
          <p:nvPr/>
        </p:nvSpPr>
        <p:spPr>
          <a:xfrm>
            <a:off x="3796284" y="3649645"/>
            <a:ext cx="484632" cy="236556"/>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5" name="Down Arrow 14"/>
          <p:cNvSpPr/>
          <p:nvPr/>
        </p:nvSpPr>
        <p:spPr>
          <a:xfrm>
            <a:off x="4614861" y="4495800"/>
            <a:ext cx="484632" cy="266700"/>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6" name="Down Arrow 15"/>
          <p:cNvSpPr/>
          <p:nvPr/>
        </p:nvSpPr>
        <p:spPr>
          <a:xfrm>
            <a:off x="5929884" y="5295900"/>
            <a:ext cx="484632" cy="190500"/>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14174304"/>
      </p:ext>
    </p:extLst>
  </p:cSld>
  <p:clrMapOvr>
    <a:masterClrMapping/>
  </p:clrMapOvr>
  <mc:AlternateContent xmlns:mc="http://schemas.openxmlformats.org/markup-compatibility/2006" xmlns:p14="http://schemas.microsoft.com/office/powerpoint/2010/main">
    <mc:Choice Requires="p14">
      <p:transition spd="slow" p14:dur="3000">
        <p14:shred/>
      </p:transition>
    </mc:Choice>
    <mc:Fallback xmlns="">
      <p:transition spd="slow">
        <p:fade/>
      </p:transition>
    </mc:Fallback>
  </mc:AlternateContent>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chemeClr val="accent6">
                    <a:lumMod val="75000"/>
                  </a:schemeClr>
                </a:solidFill>
              </a:rPr>
              <a:t>Explanation</a:t>
            </a:r>
            <a:endParaRPr lang="en-US" b="1" dirty="0">
              <a:solidFill>
                <a:schemeClr val="accent6">
                  <a:lumMod val="75000"/>
                </a:schemeClr>
              </a:solidFill>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4800" y="1219200"/>
            <a:ext cx="8610600" cy="5029200"/>
          </a:xfrm>
        </p:spPr>
      </p:pic>
    </p:spTree>
    <p:extLst>
      <p:ext uri="{BB962C8B-B14F-4D97-AF65-F5344CB8AC3E}">
        <p14:creationId xmlns:p14="http://schemas.microsoft.com/office/powerpoint/2010/main" val="1218163912"/>
      </p:ext>
    </p:extLst>
  </p:cSld>
  <p:clrMapOvr>
    <a:masterClrMapping/>
  </p:clrMapOvr>
  <p:transition spd="slow">
    <p:cover/>
  </p:transition>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b="1" dirty="0" smtClean="0">
                <a:solidFill>
                  <a:srgbClr val="00B050"/>
                </a:solidFill>
              </a:rPr>
              <a:t>Requirement Analysis is the process of determining </a:t>
            </a:r>
            <a:r>
              <a:rPr lang="en-US" b="1" dirty="0">
                <a:solidFill>
                  <a:srgbClr val="00B050"/>
                </a:solidFill>
              </a:rPr>
              <a:t>U</a:t>
            </a:r>
            <a:r>
              <a:rPr lang="en-US" b="1" dirty="0" smtClean="0">
                <a:solidFill>
                  <a:srgbClr val="00B050"/>
                </a:solidFill>
              </a:rPr>
              <a:t>ser Expectations for a new or Modified product and is Vital for Effective QA software testing as it Lays down the Basic foundation for various stages of SDLC.</a:t>
            </a:r>
            <a:endParaRPr lang="en-US" b="1" dirty="0">
              <a:solidFill>
                <a:srgbClr val="00B050"/>
              </a:solidFill>
            </a:endParaRPr>
          </a:p>
        </p:txBody>
      </p:sp>
      <p:sp>
        <p:nvSpPr>
          <p:cNvPr id="4" name="Title 3"/>
          <p:cNvSpPr>
            <a:spLocks noGrp="1"/>
          </p:cNvSpPr>
          <p:nvPr>
            <p:ph type="title"/>
          </p:nvPr>
        </p:nvSpPr>
        <p:spPr>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dirty="0" smtClean="0"/>
              <a:t>Requirement Analysis</a:t>
            </a:r>
            <a:endParaRPr lang="en-US" dirty="0"/>
          </a:p>
        </p:txBody>
      </p:sp>
    </p:spTree>
    <p:extLst>
      <p:ext uri="{BB962C8B-B14F-4D97-AF65-F5344CB8AC3E}">
        <p14:creationId xmlns:p14="http://schemas.microsoft.com/office/powerpoint/2010/main" val="659020492"/>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3">
            <a:schemeClr val="lt1"/>
          </a:lnRef>
          <a:fillRef idx="1002">
            <a:schemeClr val="lt2"/>
          </a:fillRef>
          <a:effectRef idx="1">
            <a:schemeClr val="accent5"/>
          </a:effectRef>
          <a:fontRef idx="minor">
            <a:schemeClr val="lt1"/>
          </a:fontRef>
        </p:style>
        <p:txBody>
          <a:bodyPr>
            <a:normAutofit/>
          </a:bodyPr>
          <a:lstStyle/>
          <a:p>
            <a:r>
              <a:rPr lang="en-US" sz="5400" b="1" dirty="0" smtClean="0">
                <a:solidFill>
                  <a:srgbClr val="002060"/>
                </a:solidFill>
              </a:rPr>
              <a:t>Test Plan Contents</a:t>
            </a:r>
            <a:endParaRPr lang="en-US" sz="5400" b="1" dirty="0">
              <a:solidFill>
                <a:srgbClr val="002060"/>
              </a:solidFill>
            </a:endParaRPr>
          </a:p>
        </p:txBody>
      </p:sp>
      <p:sp>
        <p:nvSpPr>
          <p:cNvPr id="3" name="Content Placeholder 2"/>
          <p:cNvSpPr>
            <a:spLocks noGrp="1"/>
          </p:cNvSpPr>
          <p:nvPr>
            <p:ph idx="1"/>
          </p:nvPr>
        </p:nvSpPr>
        <p:spPr/>
        <p:txBody>
          <a:bodyPr/>
          <a:lstStyle/>
          <a:p>
            <a:r>
              <a:rPr lang="en-US" b="1" dirty="0" smtClean="0">
                <a:solidFill>
                  <a:srgbClr val="00B050"/>
                </a:solidFill>
              </a:rPr>
              <a:t>A </a:t>
            </a:r>
            <a:r>
              <a:rPr lang="en-US" b="1" dirty="0">
                <a:solidFill>
                  <a:srgbClr val="00B050"/>
                </a:solidFill>
              </a:rPr>
              <a:t>Test plan is a document that describes the test scope. Test Strategy, objectives, schedule, deliverables and resources required to perform testing for a software product</a:t>
            </a:r>
          </a:p>
          <a:p>
            <a:endParaRPr lang="en-US" b="1" dirty="0">
              <a:solidFill>
                <a:srgbClr val="00B050"/>
              </a:solidFill>
            </a:endParaRPr>
          </a:p>
        </p:txBody>
      </p:sp>
    </p:spTree>
    <p:extLst>
      <p:ext uri="{BB962C8B-B14F-4D97-AF65-F5344CB8AC3E}">
        <p14:creationId xmlns:p14="http://schemas.microsoft.com/office/powerpoint/2010/main" val="2541803943"/>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chemeClr val="accent6">
                    <a:lumMod val="75000"/>
                  </a:schemeClr>
                </a:solidFill>
              </a:rPr>
              <a:t>Test plan Templates contents</a:t>
            </a:r>
            <a:endParaRPr lang="en-US" b="1" dirty="0">
              <a:solidFill>
                <a:schemeClr val="accent6">
                  <a:lumMod val="75000"/>
                </a:schemeClr>
              </a:solidFill>
            </a:endParaRPr>
          </a:p>
        </p:txBody>
      </p:sp>
      <p:sp>
        <p:nvSpPr>
          <p:cNvPr id="3" name="Content Placeholder 2"/>
          <p:cNvSpPr>
            <a:spLocks noGrp="1"/>
          </p:cNvSpPr>
          <p:nvPr>
            <p:ph idx="1"/>
          </p:nvPr>
        </p:nvSpPr>
        <p:spPr/>
        <p:txBody>
          <a:bodyPr>
            <a:normAutofit fontScale="85000" lnSpcReduction="20000"/>
          </a:bodyPr>
          <a:lstStyle/>
          <a:p>
            <a:pPr marL="514350" indent="-514350">
              <a:buFont typeface="+mj-lt"/>
              <a:buAutoNum type="arabicPeriod"/>
            </a:pPr>
            <a:r>
              <a:rPr lang="en-US" b="1" dirty="0" smtClean="0">
                <a:solidFill>
                  <a:srgbClr val="C00000"/>
                </a:solidFill>
              </a:rPr>
              <a:t>Test strategy</a:t>
            </a:r>
          </a:p>
          <a:p>
            <a:pPr marL="514350" indent="-514350">
              <a:buFont typeface="+mj-lt"/>
              <a:buAutoNum type="arabicPeriod"/>
            </a:pPr>
            <a:r>
              <a:rPr lang="en-US" b="1" dirty="0" smtClean="0">
                <a:solidFill>
                  <a:srgbClr val="FF0000"/>
                </a:solidFill>
              </a:rPr>
              <a:t>Defect Reporting</a:t>
            </a:r>
          </a:p>
          <a:p>
            <a:pPr marL="514350" indent="-514350">
              <a:buFont typeface="+mj-lt"/>
              <a:buAutoNum type="arabicPeriod"/>
            </a:pPr>
            <a:r>
              <a:rPr lang="en-US" b="1" dirty="0" smtClean="0">
                <a:solidFill>
                  <a:srgbClr val="FFC000"/>
                </a:solidFill>
              </a:rPr>
              <a:t>Roles/Responsibilities</a:t>
            </a:r>
          </a:p>
          <a:p>
            <a:pPr marL="514350" indent="-514350">
              <a:buFont typeface="+mj-lt"/>
              <a:buAutoNum type="arabicPeriod"/>
            </a:pPr>
            <a:r>
              <a:rPr lang="en-US" b="1" dirty="0" smtClean="0">
                <a:solidFill>
                  <a:srgbClr val="92D050"/>
                </a:solidFill>
              </a:rPr>
              <a:t>Test Schedule</a:t>
            </a:r>
          </a:p>
          <a:p>
            <a:pPr marL="514350" indent="-514350">
              <a:buFont typeface="+mj-lt"/>
              <a:buAutoNum type="arabicPeriod"/>
            </a:pPr>
            <a:r>
              <a:rPr lang="en-US" b="1" dirty="0" smtClean="0">
                <a:solidFill>
                  <a:srgbClr val="00B050"/>
                </a:solidFill>
              </a:rPr>
              <a:t>Test Deliverables</a:t>
            </a:r>
          </a:p>
          <a:p>
            <a:pPr marL="514350" indent="-514350">
              <a:buFont typeface="+mj-lt"/>
              <a:buAutoNum type="arabicPeriod"/>
            </a:pPr>
            <a:r>
              <a:rPr lang="en-US" b="1" dirty="0" smtClean="0">
                <a:solidFill>
                  <a:srgbClr val="00B0F0"/>
                </a:solidFill>
              </a:rPr>
              <a:t>Entry and Exit Criteria</a:t>
            </a:r>
          </a:p>
          <a:p>
            <a:pPr marL="514350" indent="-514350">
              <a:buFont typeface="+mj-lt"/>
              <a:buAutoNum type="arabicPeriod"/>
            </a:pPr>
            <a:r>
              <a:rPr lang="en-US" b="1" dirty="0" smtClean="0">
                <a:solidFill>
                  <a:srgbClr val="0070C0"/>
                </a:solidFill>
              </a:rPr>
              <a:t>Suspension and Resumption Criteria</a:t>
            </a:r>
          </a:p>
          <a:p>
            <a:pPr marL="514350" indent="-514350">
              <a:buFont typeface="+mj-lt"/>
              <a:buAutoNum type="arabicPeriod"/>
            </a:pPr>
            <a:r>
              <a:rPr lang="en-US" b="1" dirty="0" smtClean="0">
                <a:solidFill>
                  <a:srgbClr val="002060"/>
                </a:solidFill>
              </a:rPr>
              <a:t>Tools</a:t>
            </a:r>
          </a:p>
          <a:p>
            <a:pPr marL="514350" indent="-514350">
              <a:buFont typeface="+mj-lt"/>
              <a:buAutoNum type="arabicPeriod"/>
            </a:pPr>
            <a:r>
              <a:rPr lang="en-US" b="1" dirty="0" smtClean="0">
                <a:solidFill>
                  <a:srgbClr val="7030A0"/>
                </a:solidFill>
              </a:rPr>
              <a:t>Risks and Mitigation</a:t>
            </a:r>
          </a:p>
          <a:p>
            <a:pPr marL="514350" indent="-514350">
              <a:buFont typeface="+mj-lt"/>
              <a:buAutoNum type="arabicPeriod"/>
            </a:pPr>
            <a:r>
              <a:rPr lang="en-US" b="1" dirty="0" smtClean="0">
                <a:solidFill>
                  <a:schemeClr val="accent5"/>
                </a:solidFill>
              </a:rPr>
              <a:t>Approvals</a:t>
            </a:r>
            <a:endParaRPr lang="en-US" b="1" dirty="0">
              <a:solidFill>
                <a:schemeClr val="accent5"/>
              </a:solidFill>
            </a:endParaRPr>
          </a:p>
        </p:txBody>
      </p:sp>
    </p:spTree>
    <p:extLst>
      <p:ext uri="{BB962C8B-B14F-4D97-AF65-F5344CB8AC3E}">
        <p14:creationId xmlns:p14="http://schemas.microsoft.com/office/powerpoint/2010/main" val="338949047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solidFill>
                  <a:schemeClr val="accent6">
                    <a:lumMod val="75000"/>
                  </a:schemeClr>
                </a:solidFill>
              </a:rPr>
              <a:t>Meanings of test plan Template contents</a:t>
            </a:r>
            <a:endParaRPr lang="en-US" b="1" dirty="0">
              <a:solidFill>
                <a:schemeClr val="accent6">
                  <a:lumMod val="75000"/>
                </a:schemeClr>
              </a:solidFill>
            </a:endParaRPr>
          </a:p>
        </p:txBody>
      </p:sp>
      <p:sp>
        <p:nvSpPr>
          <p:cNvPr id="3" name="Content Placeholder 2"/>
          <p:cNvSpPr>
            <a:spLocks noGrp="1"/>
          </p:cNvSpPr>
          <p:nvPr>
            <p:ph idx="1"/>
          </p:nvPr>
        </p:nvSpPr>
        <p:spPr/>
        <p:txBody>
          <a:bodyPr>
            <a:normAutofit fontScale="62500" lnSpcReduction="20000"/>
          </a:bodyPr>
          <a:lstStyle/>
          <a:p>
            <a:pPr lvl="0"/>
            <a:r>
              <a:rPr lang="en-US" dirty="0">
                <a:solidFill>
                  <a:srgbClr val="C00000"/>
                </a:solidFill>
              </a:rPr>
              <a:t>Test Strategy </a:t>
            </a:r>
            <a:r>
              <a:rPr lang="en-US" dirty="0" smtClean="0">
                <a:solidFill>
                  <a:srgbClr val="C00000"/>
                </a:solidFill>
              </a:rPr>
              <a:t>- </a:t>
            </a:r>
            <a:r>
              <a:rPr lang="en-US" dirty="0">
                <a:solidFill>
                  <a:srgbClr val="C00000"/>
                </a:solidFill>
              </a:rPr>
              <a:t>Procedure to test step by step process (Smoke, Sanity and Functional) </a:t>
            </a:r>
          </a:p>
          <a:p>
            <a:pPr lvl="0"/>
            <a:r>
              <a:rPr lang="en-US" dirty="0">
                <a:solidFill>
                  <a:srgbClr val="FF0000"/>
                </a:solidFill>
              </a:rPr>
              <a:t>Defect reporting </a:t>
            </a:r>
            <a:r>
              <a:rPr lang="en-US" dirty="0" smtClean="0">
                <a:solidFill>
                  <a:srgbClr val="FF0000"/>
                </a:solidFill>
              </a:rPr>
              <a:t>- </a:t>
            </a:r>
            <a:r>
              <a:rPr lang="en-US" dirty="0">
                <a:solidFill>
                  <a:srgbClr val="FF0000"/>
                </a:solidFill>
              </a:rPr>
              <a:t>How we will report the </a:t>
            </a:r>
            <a:r>
              <a:rPr lang="en-US" dirty="0" smtClean="0">
                <a:solidFill>
                  <a:srgbClr val="FF0000"/>
                </a:solidFill>
              </a:rPr>
              <a:t>Bug through tools</a:t>
            </a:r>
            <a:endParaRPr lang="en-US" dirty="0">
              <a:solidFill>
                <a:srgbClr val="FF0000"/>
              </a:solidFill>
            </a:endParaRPr>
          </a:p>
          <a:p>
            <a:pPr lvl="0"/>
            <a:r>
              <a:rPr lang="en-US" dirty="0">
                <a:solidFill>
                  <a:srgbClr val="FFC000"/>
                </a:solidFill>
              </a:rPr>
              <a:t>Roles/Responsibilities </a:t>
            </a:r>
            <a:r>
              <a:rPr lang="en-US" dirty="0" smtClean="0">
                <a:solidFill>
                  <a:srgbClr val="FFC000"/>
                </a:solidFill>
              </a:rPr>
              <a:t>- </a:t>
            </a:r>
            <a:r>
              <a:rPr lang="en-US" dirty="0">
                <a:solidFill>
                  <a:srgbClr val="FFC000"/>
                </a:solidFill>
              </a:rPr>
              <a:t>(Responsibility of Test Engineer, Test Lead, Author) </a:t>
            </a:r>
          </a:p>
          <a:p>
            <a:pPr lvl="0"/>
            <a:r>
              <a:rPr lang="en-US" dirty="0">
                <a:solidFill>
                  <a:srgbClr val="92D050"/>
                </a:solidFill>
              </a:rPr>
              <a:t>Test Schedule </a:t>
            </a:r>
            <a:r>
              <a:rPr lang="en-US" dirty="0" smtClean="0">
                <a:solidFill>
                  <a:srgbClr val="92D050"/>
                </a:solidFill>
              </a:rPr>
              <a:t>- </a:t>
            </a:r>
            <a:r>
              <a:rPr lang="en-US" dirty="0">
                <a:solidFill>
                  <a:srgbClr val="92D050"/>
                </a:solidFill>
              </a:rPr>
              <a:t>(Duration and </a:t>
            </a:r>
            <a:r>
              <a:rPr lang="en-US" dirty="0" smtClean="0">
                <a:solidFill>
                  <a:srgbClr val="92D050"/>
                </a:solidFill>
              </a:rPr>
              <a:t>Activity) They will do the activity in a certain time period of a certain build </a:t>
            </a:r>
            <a:endParaRPr lang="en-US" dirty="0">
              <a:solidFill>
                <a:srgbClr val="92D050"/>
              </a:solidFill>
            </a:endParaRPr>
          </a:p>
          <a:p>
            <a:pPr lvl="0"/>
            <a:r>
              <a:rPr lang="en-US" dirty="0">
                <a:solidFill>
                  <a:srgbClr val="00B0F0"/>
                </a:solidFill>
              </a:rPr>
              <a:t>Test Deliverables - </a:t>
            </a:r>
            <a:r>
              <a:rPr lang="en-US" dirty="0" smtClean="0">
                <a:solidFill>
                  <a:srgbClr val="00B0F0"/>
                </a:solidFill>
              </a:rPr>
              <a:t> </a:t>
            </a:r>
            <a:r>
              <a:rPr lang="en-US" dirty="0">
                <a:solidFill>
                  <a:srgbClr val="00B0F0"/>
                </a:solidFill>
              </a:rPr>
              <a:t>Test cases, Test Execution ( Documents</a:t>
            </a:r>
            <a:r>
              <a:rPr lang="en-US" dirty="0" smtClean="0">
                <a:solidFill>
                  <a:srgbClr val="00B0F0"/>
                </a:solidFill>
              </a:rPr>
              <a:t>) according to the documentation</a:t>
            </a:r>
            <a:endParaRPr lang="en-US" dirty="0">
              <a:solidFill>
                <a:srgbClr val="00B0F0"/>
              </a:solidFill>
            </a:endParaRPr>
          </a:p>
          <a:p>
            <a:pPr lvl="0"/>
            <a:r>
              <a:rPr lang="en-US" dirty="0">
                <a:solidFill>
                  <a:srgbClr val="00B050"/>
                </a:solidFill>
              </a:rPr>
              <a:t>Entry and Exit Criteria </a:t>
            </a:r>
            <a:r>
              <a:rPr lang="en-US" dirty="0" smtClean="0">
                <a:solidFill>
                  <a:srgbClr val="00B050"/>
                </a:solidFill>
              </a:rPr>
              <a:t>- </a:t>
            </a:r>
            <a:r>
              <a:rPr lang="en-US" dirty="0">
                <a:solidFill>
                  <a:srgbClr val="00B050"/>
                </a:solidFill>
              </a:rPr>
              <a:t>Where tester have to start and exit</a:t>
            </a:r>
          </a:p>
          <a:p>
            <a:pPr lvl="0"/>
            <a:r>
              <a:rPr lang="en-US" dirty="0">
                <a:solidFill>
                  <a:srgbClr val="0070C0"/>
                </a:solidFill>
              </a:rPr>
              <a:t>Suspension and Resumption criteria </a:t>
            </a:r>
            <a:r>
              <a:rPr lang="en-US" dirty="0" smtClean="0">
                <a:solidFill>
                  <a:srgbClr val="0070C0"/>
                </a:solidFill>
              </a:rPr>
              <a:t>- (</a:t>
            </a:r>
            <a:r>
              <a:rPr lang="en-US" dirty="0">
                <a:solidFill>
                  <a:srgbClr val="0070C0"/>
                </a:solidFill>
              </a:rPr>
              <a:t>If an application is broken need to report it) </a:t>
            </a:r>
          </a:p>
          <a:p>
            <a:pPr lvl="0"/>
            <a:r>
              <a:rPr lang="en-US" dirty="0">
                <a:solidFill>
                  <a:srgbClr val="7030A0"/>
                </a:solidFill>
              </a:rPr>
              <a:t>Tools – (Bug tracking, Automation </a:t>
            </a:r>
            <a:r>
              <a:rPr lang="en-US" dirty="0" smtClean="0">
                <a:solidFill>
                  <a:srgbClr val="7030A0"/>
                </a:solidFill>
              </a:rPr>
              <a:t>tools-selenium, </a:t>
            </a:r>
            <a:r>
              <a:rPr lang="en-US" dirty="0">
                <a:solidFill>
                  <a:srgbClr val="7030A0"/>
                </a:solidFill>
              </a:rPr>
              <a:t>Test </a:t>
            </a:r>
            <a:r>
              <a:rPr lang="en-US" dirty="0" smtClean="0">
                <a:solidFill>
                  <a:srgbClr val="7030A0"/>
                </a:solidFill>
              </a:rPr>
              <a:t>Management-</a:t>
            </a:r>
            <a:r>
              <a:rPr lang="en-US" dirty="0" err="1" smtClean="0">
                <a:solidFill>
                  <a:srgbClr val="7030A0"/>
                </a:solidFill>
              </a:rPr>
              <a:t>exel</a:t>
            </a:r>
            <a:r>
              <a:rPr lang="en-US" dirty="0" smtClean="0">
                <a:solidFill>
                  <a:srgbClr val="7030A0"/>
                </a:solidFill>
              </a:rPr>
              <a:t>)</a:t>
            </a:r>
            <a:endParaRPr lang="en-US" dirty="0">
              <a:solidFill>
                <a:srgbClr val="7030A0"/>
              </a:solidFill>
            </a:endParaRPr>
          </a:p>
          <a:p>
            <a:r>
              <a:rPr lang="en-US" dirty="0" smtClean="0">
                <a:solidFill>
                  <a:schemeClr val="accent6">
                    <a:lumMod val="50000"/>
                  </a:schemeClr>
                </a:solidFill>
              </a:rPr>
              <a:t>Risks and Mitigation- we will add some more test cases according to the requirement</a:t>
            </a:r>
          </a:p>
          <a:p>
            <a:r>
              <a:rPr lang="en-US" dirty="0" smtClean="0">
                <a:solidFill>
                  <a:schemeClr val="tx2"/>
                </a:solidFill>
              </a:rPr>
              <a:t>Approvals- Manager will approve it.</a:t>
            </a:r>
            <a:endParaRPr lang="en-US" dirty="0">
              <a:solidFill>
                <a:schemeClr val="tx2"/>
              </a:solidFill>
            </a:endParaRPr>
          </a:p>
        </p:txBody>
      </p:sp>
    </p:spTree>
    <p:extLst>
      <p:ext uri="{BB962C8B-B14F-4D97-AF65-F5344CB8AC3E}">
        <p14:creationId xmlns:p14="http://schemas.microsoft.com/office/powerpoint/2010/main" val="25098220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p:spPr>
        <p:txBody>
          <a:bodyPr>
            <a:normAutofit fontScale="90000"/>
          </a:bodyPr>
          <a:lstStyle/>
          <a:p>
            <a:r>
              <a:rPr lang="en-US" b="1" u="sng" dirty="0" smtClean="0">
                <a:solidFill>
                  <a:schemeClr val="accent6">
                    <a:lumMod val="75000"/>
                  </a:schemeClr>
                </a:solidFill>
              </a:rPr>
              <a:t>Explanation</a:t>
            </a:r>
            <a:endParaRPr lang="en-US" b="1" u="sng" dirty="0">
              <a:solidFill>
                <a:schemeClr val="accent6">
                  <a:lumMod val="75000"/>
                </a:schemeClr>
              </a:solidFill>
            </a:endParaRP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6200" y="1143000"/>
            <a:ext cx="8991600" cy="5105400"/>
          </a:xfrm>
        </p:spPr>
      </p:pic>
    </p:spTree>
    <p:extLst>
      <p:ext uri="{BB962C8B-B14F-4D97-AF65-F5344CB8AC3E}">
        <p14:creationId xmlns:p14="http://schemas.microsoft.com/office/powerpoint/2010/main" val="3178322085"/>
      </p:ext>
    </p:extLst>
  </p:cSld>
  <p:clrMapOvr>
    <a:masterClrMapping/>
  </p:clrMapOvr>
  <p:transition spd="slow">
    <p:wipe/>
  </p:transition>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6000" b="1" dirty="0" smtClean="0">
                <a:solidFill>
                  <a:schemeClr val="accent6">
                    <a:lumMod val="75000"/>
                  </a:schemeClr>
                </a:solidFill>
              </a:rPr>
              <a:t>USE CASE</a:t>
            </a:r>
            <a:endParaRPr lang="en-US" sz="6000" b="1" dirty="0">
              <a:solidFill>
                <a:schemeClr val="accent6">
                  <a:lumMod val="75000"/>
                </a:schemeClr>
              </a:solidFill>
            </a:endParaRPr>
          </a:p>
        </p:txBody>
      </p:sp>
      <p:sp>
        <p:nvSpPr>
          <p:cNvPr id="3" name="Content Placeholder 2"/>
          <p:cNvSpPr>
            <a:spLocks noGrp="1"/>
          </p:cNvSpPr>
          <p:nvPr>
            <p:ph idx="1"/>
          </p:nvPr>
        </p:nvSpPr>
        <p:spPr/>
        <p:txBody>
          <a:bodyPr/>
          <a:lstStyle/>
          <a:p>
            <a:r>
              <a:rPr lang="en-US" b="1" dirty="0">
                <a:solidFill>
                  <a:srgbClr val="00B050"/>
                </a:solidFill>
              </a:rPr>
              <a:t>Use case describes the requirement containing three </a:t>
            </a:r>
            <a:r>
              <a:rPr lang="en-US" b="1" dirty="0" smtClean="0">
                <a:solidFill>
                  <a:srgbClr val="00B050"/>
                </a:solidFill>
              </a:rPr>
              <a:t>items. It will be prepared by Business analyst</a:t>
            </a:r>
            <a:endParaRPr lang="en-US" b="1" dirty="0">
              <a:solidFill>
                <a:srgbClr val="00B050"/>
              </a:solidFill>
            </a:endParaRPr>
          </a:p>
          <a:p>
            <a:pPr marL="571500" indent="-571500">
              <a:buFont typeface="+mj-lt"/>
              <a:buAutoNum type="romanUcPeriod"/>
            </a:pPr>
            <a:r>
              <a:rPr lang="en-US" b="1" dirty="0">
                <a:solidFill>
                  <a:srgbClr val="FF0000"/>
                </a:solidFill>
              </a:rPr>
              <a:t>Actor- Which  user  is , interacting with process</a:t>
            </a:r>
          </a:p>
          <a:p>
            <a:pPr marL="571500" indent="-571500">
              <a:buFont typeface="+mj-lt"/>
              <a:buAutoNum type="romanUcPeriod"/>
            </a:pPr>
            <a:r>
              <a:rPr lang="en-US" b="1" dirty="0">
                <a:solidFill>
                  <a:srgbClr val="C00000"/>
                </a:solidFill>
              </a:rPr>
              <a:t>Action- Which is the final outcome</a:t>
            </a:r>
          </a:p>
          <a:p>
            <a:pPr marL="571500" indent="-571500">
              <a:buFont typeface="+mj-lt"/>
              <a:buAutoNum type="romanUcPeriod"/>
            </a:pPr>
            <a:r>
              <a:rPr lang="en-US" b="1" dirty="0">
                <a:solidFill>
                  <a:srgbClr val="FFC000"/>
                </a:solidFill>
              </a:rPr>
              <a:t>Goal- To achieve the correct outcome. </a:t>
            </a:r>
          </a:p>
          <a:p>
            <a:endParaRPr lang="en-US" dirty="0"/>
          </a:p>
        </p:txBody>
      </p:sp>
    </p:spTree>
    <p:extLst>
      <p:ext uri="{BB962C8B-B14F-4D97-AF65-F5344CB8AC3E}">
        <p14:creationId xmlns:p14="http://schemas.microsoft.com/office/powerpoint/2010/main" val="405007102"/>
      </p:ext>
    </p:extLst>
  </p:cSld>
  <p:clrMapOvr>
    <a:masterClrMapping/>
  </p:clrMapOvr>
  <p:transition spd="slow">
    <p:push dir="u"/>
  </p:transition>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b="1" dirty="0" smtClean="0">
                <a:solidFill>
                  <a:schemeClr val="accent6">
                    <a:lumMod val="75000"/>
                  </a:schemeClr>
                </a:solidFill>
              </a:rPr>
              <a:t>Example of use case</a:t>
            </a:r>
            <a:endParaRPr lang="en-US" sz="4800" b="1" dirty="0">
              <a:solidFill>
                <a:schemeClr val="accent6">
                  <a:lumMod val="75000"/>
                </a:schemeClr>
              </a:solidFill>
            </a:endParaRPr>
          </a:p>
        </p:txBody>
      </p:sp>
      <p:pic>
        <p:nvPicPr>
          <p:cNvPr id="4" name="Content Placeholder 3" descr="C:\Users\SRI\Downloads\usecase.png"/>
          <p:cNvPicPr>
            <a:picLocks noGrp="1"/>
          </p:cNvPicPr>
          <p:nvPr>
            <p:ph idx="1"/>
          </p:nvPr>
        </p:nvPicPr>
        <p:blipFill>
          <a:blip r:embed="rId2" cstate="print"/>
          <a:srcRect/>
          <a:stretch>
            <a:fillRect/>
          </a:stretch>
        </p:blipFill>
        <p:spPr bwMode="auto">
          <a:xfrm>
            <a:off x="228600" y="1524000"/>
            <a:ext cx="8686800" cy="4800600"/>
          </a:xfrm>
          <a:prstGeom prst="rect">
            <a:avLst/>
          </a:prstGeom>
          <a:ln>
            <a:headEnd/>
            <a:tailEnd/>
          </a:ln>
        </p:spPr>
        <p:style>
          <a:lnRef idx="1">
            <a:schemeClr val="accent3"/>
          </a:lnRef>
          <a:fillRef idx="2">
            <a:schemeClr val="accent3"/>
          </a:fillRef>
          <a:effectRef idx="1">
            <a:schemeClr val="accent3"/>
          </a:effectRef>
          <a:fontRef idx="minor">
            <a:schemeClr val="dk1"/>
          </a:fontRef>
        </p:style>
      </p:pic>
    </p:spTree>
    <p:extLst>
      <p:ext uri="{BB962C8B-B14F-4D97-AF65-F5344CB8AC3E}">
        <p14:creationId xmlns:p14="http://schemas.microsoft.com/office/powerpoint/2010/main" val="3533854236"/>
      </p:ext>
    </p:extLst>
  </p:cSld>
  <p:clrMapOvr>
    <a:masterClrMapping/>
  </p:clrMapOvr>
  <p:transition spd="slow">
    <p:wip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lvl="0"/>
            <a:r>
              <a:rPr lang="en-US" sz="4800" b="1" dirty="0">
                <a:solidFill>
                  <a:schemeClr val="accent6">
                    <a:lumMod val="75000"/>
                  </a:schemeClr>
                </a:solidFill>
              </a:rPr>
              <a:t>Why Software has Bugs?</a:t>
            </a:r>
            <a:br>
              <a:rPr lang="en-US" sz="4800" b="1" dirty="0">
                <a:solidFill>
                  <a:schemeClr val="accent6">
                    <a:lumMod val="75000"/>
                  </a:schemeClr>
                </a:solidFill>
              </a:rPr>
            </a:br>
            <a:endParaRPr lang="en-US" sz="4800" b="1" dirty="0">
              <a:solidFill>
                <a:schemeClr val="accent6">
                  <a:lumMod val="75000"/>
                </a:schemeClr>
              </a:solidFill>
            </a:endParaRPr>
          </a:p>
        </p:txBody>
      </p:sp>
      <p:sp>
        <p:nvSpPr>
          <p:cNvPr id="3" name="Content Placeholder 2"/>
          <p:cNvSpPr>
            <a:spLocks noGrp="1"/>
          </p:cNvSpPr>
          <p:nvPr>
            <p:ph idx="1"/>
          </p:nvPr>
        </p:nvSpPr>
        <p:spPr/>
        <p:txBody>
          <a:bodyPr/>
          <a:lstStyle/>
          <a:p>
            <a:r>
              <a:rPr lang="en-US" dirty="0" smtClean="0">
                <a:solidFill>
                  <a:srgbClr val="0070C0"/>
                </a:solidFill>
              </a:rPr>
              <a:t> </a:t>
            </a:r>
            <a:r>
              <a:rPr lang="en-US" b="1" dirty="0">
                <a:solidFill>
                  <a:srgbClr val="0070C0"/>
                </a:solidFill>
              </a:rPr>
              <a:t>Miscommunication or No Communication</a:t>
            </a:r>
          </a:p>
          <a:p>
            <a:r>
              <a:rPr lang="en-US" b="1" dirty="0">
                <a:solidFill>
                  <a:srgbClr val="0070C0"/>
                </a:solidFill>
              </a:rPr>
              <a:t> </a:t>
            </a:r>
            <a:r>
              <a:rPr lang="en-US" b="1" dirty="0" smtClean="0">
                <a:solidFill>
                  <a:srgbClr val="0070C0"/>
                </a:solidFill>
              </a:rPr>
              <a:t>Software </a:t>
            </a:r>
            <a:r>
              <a:rPr lang="en-US" b="1" dirty="0">
                <a:solidFill>
                  <a:srgbClr val="0070C0"/>
                </a:solidFill>
              </a:rPr>
              <a:t>Complexity</a:t>
            </a:r>
          </a:p>
          <a:p>
            <a:r>
              <a:rPr lang="en-US" b="1" dirty="0" smtClean="0">
                <a:solidFill>
                  <a:srgbClr val="0070C0"/>
                </a:solidFill>
              </a:rPr>
              <a:t> </a:t>
            </a:r>
            <a:r>
              <a:rPr lang="en-US" b="1" dirty="0">
                <a:solidFill>
                  <a:srgbClr val="0070C0"/>
                </a:solidFill>
              </a:rPr>
              <a:t>Lack of Skilled Testers</a:t>
            </a:r>
          </a:p>
          <a:p>
            <a:r>
              <a:rPr lang="en-US" b="1" dirty="0">
                <a:solidFill>
                  <a:srgbClr val="0070C0"/>
                </a:solidFill>
              </a:rPr>
              <a:t> </a:t>
            </a:r>
            <a:r>
              <a:rPr lang="en-US" b="1" dirty="0" smtClean="0">
                <a:solidFill>
                  <a:srgbClr val="0070C0"/>
                </a:solidFill>
              </a:rPr>
              <a:t>Requirement </a:t>
            </a:r>
            <a:r>
              <a:rPr lang="en-US" b="1" dirty="0">
                <a:solidFill>
                  <a:srgbClr val="0070C0"/>
                </a:solidFill>
              </a:rPr>
              <a:t>Changes</a:t>
            </a:r>
          </a:p>
          <a:p>
            <a:r>
              <a:rPr lang="en-US" b="1" dirty="0" smtClean="0">
                <a:solidFill>
                  <a:srgbClr val="0070C0"/>
                </a:solidFill>
              </a:rPr>
              <a:t> </a:t>
            </a:r>
            <a:r>
              <a:rPr lang="en-US" b="1" dirty="0">
                <a:solidFill>
                  <a:srgbClr val="0070C0"/>
                </a:solidFill>
              </a:rPr>
              <a:t>Programming Errors</a:t>
            </a:r>
          </a:p>
          <a:p>
            <a:endParaRPr lang="en-US" dirty="0"/>
          </a:p>
        </p:txBody>
      </p:sp>
    </p:spTree>
    <p:extLst>
      <p:ext uri="{BB962C8B-B14F-4D97-AF65-F5344CB8AC3E}">
        <p14:creationId xmlns:p14="http://schemas.microsoft.com/office/powerpoint/2010/main" val="227776748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1" y="1143001"/>
            <a:ext cx="7937558" cy="4401205"/>
          </a:xfrm>
          <a:prstGeom prst="rect">
            <a:avLst/>
          </a:prstGeom>
          <a:noFill/>
        </p:spPr>
        <p:txBody>
          <a:bodyPr wrap="none" rtlCol="0">
            <a:spAutoFit/>
          </a:bodyPr>
          <a:lstStyle/>
          <a:p>
            <a:r>
              <a:rPr lang="en-US" sz="2000" b="1" dirty="0">
                <a:solidFill>
                  <a:schemeClr val="accent6">
                    <a:lumMod val="75000"/>
                  </a:schemeClr>
                </a:solidFill>
              </a:rPr>
              <a:t>Test Scenario</a:t>
            </a:r>
            <a:r>
              <a:rPr lang="en-US" sz="2000" b="1" dirty="0"/>
              <a:t>: </a:t>
            </a:r>
            <a:r>
              <a:rPr lang="en-US" sz="2000" b="1" dirty="0">
                <a:solidFill>
                  <a:srgbClr val="00B050"/>
                </a:solidFill>
              </a:rPr>
              <a:t>A Possible area to be tested (What to test) </a:t>
            </a:r>
            <a:r>
              <a:rPr lang="en-US" sz="2000" b="1" dirty="0"/>
              <a:t/>
            </a:r>
            <a:br>
              <a:rPr lang="en-US" sz="2000" b="1" dirty="0"/>
            </a:br>
            <a:r>
              <a:rPr lang="en-US" sz="2000" b="1" dirty="0"/>
              <a:t/>
            </a:r>
            <a:br>
              <a:rPr lang="en-US" sz="2000" b="1" dirty="0"/>
            </a:br>
            <a:r>
              <a:rPr lang="en-US" sz="2000" b="1" dirty="0">
                <a:solidFill>
                  <a:srgbClr val="C00000"/>
                </a:solidFill>
              </a:rPr>
              <a:t>Test case: </a:t>
            </a:r>
            <a:r>
              <a:rPr lang="en-US" sz="2000" b="1" dirty="0">
                <a:solidFill>
                  <a:srgbClr val="00B050"/>
                </a:solidFill>
              </a:rPr>
              <a:t>Step-by-step actions to perform and validate the functionality. </a:t>
            </a:r>
            <a:r>
              <a:rPr lang="en-US" sz="2000" b="1" dirty="0"/>
              <a:t/>
            </a:r>
            <a:br>
              <a:rPr lang="en-US" sz="2000" b="1" dirty="0"/>
            </a:br>
            <a:r>
              <a:rPr lang="en-US" sz="2000" b="1" dirty="0">
                <a:solidFill>
                  <a:srgbClr val="92D050"/>
                </a:solidFill>
              </a:rPr>
              <a:t/>
            </a:r>
            <a:br>
              <a:rPr lang="en-US" sz="2000" b="1" dirty="0">
                <a:solidFill>
                  <a:srgbClr val="92D050"/>
                </a:solidFill>
              </a:rPr>
            </a:br>
            <a:r>
              <a:rPr lang="en-US" sz="2000" b="1" dirty="0">
                <a:solidFill>
                  <a:srgbClr val="00B050"/>
                </a:solidFill>
              </a:rPr>
              <a:t>Test steps, expected result, Actual result</a:t>
            </a:r>
            <a:r>
              <a:rPr lang="en-US" sz="2000" b="1" dirty="0"/>
              <a:t/>
            </a:r>
            <a:br>
              <a:rPr lang="en-US" sz="2000" b="1" dirty="0"/>
            </a:br>
            <a:r>
              <a:rPr lang="en-US" sz="2000" b="1" dirty="0"/>
              <a:t/>
            </a:r>
            <a:br>
              <a:rPr lang="en-US" sz="2000" b="1" dirty="0"/>
            </a:br>
            <a:r>
              <a:rPr lang="en-US" sz="2000" b="1" dirty="0">
                <a:solidFill>
                  <a:srgbClr val="C00000"/>
                </a:solidFill>
              </a:rPr>
              <a:t>Use case </a:t>
            </a:r>
            <a:r>
              <a:rPr lang="en-US" sz="2000" b="1" dirty="0" err="1">
                <a:solidFill>
                  <a:srgbClr val="C00000"/>
                </a:solidFill>
              </a:rPr>
              <a:t>Vs</a:t>
            </a:r>
            <a:r>
              <a:rPr lang="en-US" sz="2000" b="1" dirty="0">
                <a:solidFill>
                  <a:srgbClr val="C00000"/>
                </a:solidFill>
              </a:rPr>
              <a:t> Test Case:</a:t>
            </a:r>
            <a:r>
              <a:rPr lang="en-US" sz="2000" b="1" dirty="0">
                <a:solidFill>
                  <a:schemeClr val="accent5">
                    <a:lumMod val="75000"/>
                  </a:schemeClr>
                </a:solidFill>
              </a:rPr>
              <a:t> </a:t>
            </a:r>
            <a:r>
              <a:rPr lang="en-US" sz="2000" b="1" dirty="0">
                <a:solidFill>
                  <a:srgbClr val="00B050"/>
                </a:solidFill>
              </a:rPr>
              <a:t>use case describes the functional </a:t>
            </a:r>
            <a:r>
              <a:rPr lang="en-US" sz="2000" b="1" dirty="0" smtClean="0">
                <a:solidFill>
                  <a:srgbClr val="00B050"/>
                </a:solidFill>
              </a:rPr>
              <a:t>requirement,</a:t>
            </a:r>
          </a:p>
          <a:p>
            <a:r>
              <a:rPr lang="en-US" sz="2000" b="1" dirty="0" smtClean="0">
                <a:solidFill>
                  <a:srgbClr val="00B050"/>
                </a:solidFill>
              </a:rPr>
              <a:t>prepared </a:t>
            </a:r>
            <a:r>
              <a:rPr lang="en-US" sz="2000" b="1" dirty="0">
                <a:solidFill>
                  <a:srgbClr val="00B050"/>
                </a:solidFill>
              </a:rPr>
              <a:t>by </a:t>
            </a:r>
            <a:r>
              <a:rPr lang="en-US" sz="2000" b="1" dirty="0" smtClean="0">
                <a:solidFill>
                  <a:srgbClr val="00B050"/>
                </a:solidFill>
              </a:rPr>
              <a:t>BA</a:t>
            </a:r>
            <a:r>
              <a:rPr lang="en-US" sz="2000" b="1" dirty="0"/>
              <a:t> ,</a:t>
            </a:r>
            <a:r>
              <a:rPr lang="en-US" sz="2000" b="1" dirty="0" smtClean="0">
                <a:solidFill>
                  <a:srgbClr val="00B050"/>
                </a:solidFill>
              </a:rPr>
              <a:t>test </a:t>
            </a:r>
            <a:r>
              <a:rPr lang="en-US" sz="2000" b="1" dirty="0">
                <a:solidFill>
                  <a:srgbClr val="00B050"/>
                </a:solidFill>
              </a:rPr>
              <a:t>case describes test steps prepared by Test Engineer. </a:t>
            </a:r>
            <a:r>
              <a:rPr lang="en-US" sz="2000" b="1" dirty="0"/>
              <a:t/>
            </a:r>
            <a:br>
              <a:rPr lang="en-US" sz="2000" b="1" dirty="0"/>
            </a:br>
            <a:r>
              <a:rPr lang="en-US" sz="2000" b="1" dirty="0"/>
              <a:t/>
            </a:r>
            <a:br>
              <a:rPr lang="en-US" sz="2000" b="1" dirty="0"/>
            </a:br>
            <a:r>
              <a:rPr lang="en-US" sz="2000" b="1" dirty="0">
                <a:solidFill>
                  <a:srgbClr val="00B0F0"/>
                </a:solidFill>
              </a:rPr>
              <a:t>Test Scenario: </a:t>
            </a:r>
            <a:r>
              <a:rPr lang="en-US" sz="2000" b="1" dirty="0">
                <a:solidFill>
                  <a:srgbClr val="00B050"/>
                </a:solidFill>
              </a:rPr>
              <a:t>What to be tested- How to Test</a:t>
            </a:r>
            <a:r>
              <a:rPr lang="en-US" sz="2000" b="1" dirty="0"/>
              <a:t/>
            </a:r>
            <a:br>
              <a:rPr lang="en-US" sz="2000" b="1" dirty="0"/>
            </a:br>
            <a:r>
              <a:rPr lang="en-US" sz="2000" b="1" dirty="0">
                <a:solidFill>
                  <a:schemeClr val="accent6">
                    <a:lumMod val="50000"/>
                  </a:schemeClr>
                </a:solidFill>
              </a:rPr>
              <a:t>Checking the functionality of the login button</a:t>
            </a:r>
            <a:r>
              <a:rPr lang="en-US" sz="2000" b="1" dirty="0"/>
              <a:t/>
            </a:r>
            <a:br>
              <a:rPr lang="en-US" sz="2000" b="1" dirty="0"/>
            </a:br>
            <a:r>
              <a:rPr lang="en-US" sz="2000" b="1" dirty="0"/>
              <a:t/>
            </a:r>
            <a:br>
              <a:rPr lang="en-US" sz="2000" b="1" dirty="0"/>
            </a:br>
            <a:r>
              <a:rPr lang="en-US" sz="2000" b="1" dirty="0">
                <a:solidFill>
                  <a:schemeClr val="accent4"/>
                </a:solidFill>
              </a:rPr>
              <a:t>Test suite: </a:t>
            </a:r>
            <a:r>
              <a:rPr lang="en-US" sz="2000" b="1" dirty="0">
                <a:solidFill>
                  <a:srgbClr val="00B050"/>
                </a:solidFill>
              </a:rPr>
              <a:t>Group of test cases which belong to the same category.</a:t>
            </a:r>
          </a:p>
          <a:p>
            <a:endParaRPr lang="en-US" sz="2000" b="1" dirty="0"/>
          </a:p>
        </p:txBody>
      </p:sp>
    </p:spTree>
    <p:extLst>
      <p:ext uri="{BB962C8B-B14F-4D97-AF65-F5344CB8AC3E}">
        <p14:creationId xmlns:p14="http://schemas.microsoft.com/office/powerpoint/2010/main" val="1822699059"/>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solidFill>
                  <a:schemeClr val="accent6">
                    <a:lumMod val="75000"/>
                  </a:schemeClr>
                </a:solidFill>
              </a:rPr>
              <a:t>Requirement Traceability </a:t>
            </a:r>
            <a:r>
              <a:rPr lang="en-US" b="1" dirty="0" smtClean="0">
                <a:solidFill>
                  <a:schemeClr val="accent6">
                    <a:lumMod val="75000"/>
                  </a:schemeClr>
                </a:solidFill>
              </a:rPr>
              <a:t>Matrix</a:t>
            </a:r>
            <a:endParaRPr lang="en-US" b="1" dirty="0">
              <a:solidFill>
                <a:schemeClr val="accent6">
                  <a:lumMod val="75000"/>
                </a:schemeClr>
              </a:solidFill>
            </a:endParaRPr>
          </a:p>
        </p:txBody>
      </p:sp>
      <p:sp>
        <p:nvSpPr>
          <p:cNvPr id="3" name="Content Placeholder 2"/>
          <p:cNvSpPr>
            <a:spLocks noGrp="1"/>
          </p:cNvSpPr>
          <p:nvPr>
            <p:ph idx="1"/>
          </p:nvPr>
        </p:nvSpPr>
        <p:spPr/>
        <p:txBody>
          <a:bodyPr>
            <a:normAutofit fontScale="70000" lnSpcReduction="20000"/>
          </a:bodyPr>
          <a:lstStyle/>
          <a:p>
            <a:r>
              <a:rPr lang="en-US" b="1" dirty="0">
                <a:solidFill>
                  <a:srgbClr val="00B050"/>
                </a:solidFill>
              </a:rPr>
              <a:t>RTM describes the mapping of requirements with the Test cases.</a:t>
            </a:r>
            <a:br>
              <a:rPr lang="en-US" b="1" dirty="0">
                <a:solidFill>
                  <a:srgbClr val="00B050"/>
                </a:solidFill>
              </a:rPr>
            </a:br>
            <a:r>
              <a:rPr lang="en-US" b="1" dirty="0" smtClean="0">
                <a:solidFill>
                  <a:srgbClr val="00B050"/>
                </a:solidFill>
              </a:rPr>
              <a:t>The </a:t>
            </a:r>
            <a:r>
              <a:rPr lang="en-US" b="1" dirty="0">
                <a:solidFill>
                  <a:srgbClr val="00B050"/>
                </a:solidFill>
              </a:rPr>
              <a:t>main purpose of RTM is to see that all test cases are covered so that </a:t>
            </a:r>
            <a:r>
              <a:rPr lang="en-US" b="1" dirty="0" smtClean="0">
                <a:solidFill>
                  <a:srgbClr val="00B050"/>
                </a:solidFill>
              </a:rPr>
              <a:t>no functionality </a:t>
            </a:r>
            <a:r>
              <a:rPr lang="en-US" b="1" dirty="0">
                <a:solidFill>
                  <a:srgbClr val="00B050"/>
                </a:solidFill>
              </a:rPr>
              <a:t>should miss while doing software </a:t>
            </a:r>
            <a:r>
              <a:rPr lang="en-US" b="1" dirty="0" smtClean="0">
                <a:solidFill>
                  <a:srgbClr val="00B050"/>
                </a:solidFill>
              </a:rPr>
              <a:t>testing.</a:t>
            </a:r>
          </a:p>
          <a:p>
            <a:r>
              <a:rPr lang="en-US" b="1" dirty="0">
                <a:solidFill>
                  <a:srgbClr val="00B050"/>
                </a:solidFill>
              </a:rPr>
              <a:t>Test Execution: The testing team will carry out the testing plans and test cases</a:t>
            </a:r>
            <a:br>
              <a:rPr lang="en-US" b="1" dirty="0">
                <a:solidFill>
                  <a:srgbClr val="00B050"/>
                </a:solidFill>
              </a:rPr>
            </a:br>
            <a:endParaRPr lang="en-US" b="1" dirty="0" smtClean="0">
              <a:solidFill>
                <a:srgbClr val="00B050"/>
              </a:solidFill>
            </a:endParaRPr>
          </a:p>
          <a:p>
            <a:r>
              <a:rPr lang="en-US" b="1" dirty="0" smtClean="0">
                <a:solidFill>
                  <a:srgbClr val="00B050"/>
                </a:solidFill>
              </a:rPr>
              <a:t>Entry </a:t>
            </a:r>
            <a:r>
              <a:rPr lang="en-US" b="1" dirty="0">
                <a:solidFill>
                  <a:srgbClr val="00B050"/>
                </a:solidFill>
              </a:rPr>
              <a:t>criteria: Test cases, Test Data &amp; Test plan</a:t>
            </a:r>
            <a:br>
              <a:rPr lang="en-US" b="1" dirty="0">
                <a:solidFill>
                  <a:srgbClr val="00B050"/>
                </a:solidFill>
              </a:rPr>
            </a:br>
            <a:r>
              <a:rPr lang="en-US" b="1" dirty="0">
                <a:solidFill>
                  <a:srgbClr val="00B050"/>
                </a:solidFill>
              </a:rPr>
              <a:t/>
            </a:r>
            <a:br>
              <a:rPr lang="en-US" b="1" dirty="0">
                <a:solidFill>
                  <a:srgbClr val="00B050"/>
                </a:solidFill>
              </a:rPr>
            </a:br>
            <a:r>
              <a:rPr lang="en-US" b="1" dirty="0">
                <a:solidFill>
                  <a:srgbClr val="C00000"/>
                </a:solidFill>
              </a:rPr>
              <a:t>Activities: </a:t>
            </a:r>
            <a:br>
              <a:rPr lang="en-US" b="1" dirty="0">
                <a:solidFill>
                  <a:srgbClr val="C00000"/>
                </a:solidFill>
              </a:rPr>
            </a:br>
            <a:r>
              <a:rPr lang="en-US" b="1" dirty="0">
                <a:solidFill>
                  <a:srgbClr val="C00000"/>
                </a:solidFill>
              </a:rPr>
              <a:t/>
            </a:r>
            <a:br>
              <a:rPr lang="en-US" b="1" dirty="0">
                <a:solidFill>
                  <a:srgbClr val="C00000"/>
                </a:solidFill>
              </a:rPr>
            </a:br>
            <a:r>
              <a:rPr lang="en-US" b="1" dirty="0">
                <a:solidFill>
                  <a:srgbClr val="C00000"/>
                </a:solidFill>
              </a:rPr>
              <a:t>1) Test cases are executed based on the test planning</a:t>
            </a:r>
            <a:br>
              <a:rPr lang="en-US" b="1" dirty="0">
                <a:solidFill>
                  <a:srgbClr val="C00000"/>
                </a:solidFill>
              </a:rPr>
            </a:br>
            <a:r>
              <a:rPr lang="en-US" b="1" dirty="0">
                <a:solidFill>
                  <a:srgbClr val="C00000"/>
                </a:solidFill>
              </a:rPr>
              <a:t>2) Status of the test cases are passed, failed and Blocked.</a:t>
            </a:r>
            <a:br>
              <a:rPr lang="en-US" b="1" dirty="0">
                <a:solidFill>
                  <a:srgbClr val="C00000"/>
                </a:solidFill>
              </a:rPr>
            </a:br>
            <a:r>
              <a:rPr lang="en-US" b="1" dirty="0">
                <a:solidFill>
                  <a:srgbClr val="C00000"/>
                </a:solidFill>
              </a:rPr>
              <a:t>3) Defects are tracked till closure.</a:t>
            </a:r>
          </a:p>
        </p:txBody>
      </p:sp>
    </p:spTree>
    <p:extLst>
      <p:ext uri="{BB962C8B-B14F-4D97-AF65-F5344CB8AC3E}">
        <p14:creationId xmlns:p14="http://schemas.microsoft.com/office/powerpoint/2010/main" val="2294810644"/>
      </p:ext>
    </p:extLst>
  </p:cSld>
  <p:clrMapOvr>
    <a:masterClrMapping/>
  </p:clrMapOvr>
  <p:transition spd="slow">
    <p:pull/>
  </p:transition>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5400" b="1" dirty="0" smtClean="0">
                <a:solidFill>
                  <a:schemeClr val="accent6">
                    <a:lumMod val="75000"/>
                  </a:schemeClr>
                </a:solidFill>
              </a:rPr>
              <a:t>Test reporting tools</a:t>
            </a:r>
            <a:endParaRPr lang="en-US" sz="5400" b="1" dirty="0">
              <a:solidFill>
                <a:schemeClr val="accent6">
                  <a:lumMod val="75000"/>
                </a:schemeClr>
              </a:solidFill>
            </a:endParaRPr>
          </a:p>
        </p:txBody>
      </p:sp>
      <p:sp>
        <p:nvSpPr>
          <p:cNvPr id="3" name="Content Placeholder 2"/>
          <p:cNvSpPr>
            <a:spLocks noGrp="1"/>
          </p:cNvSpPr>
          <p:nvPr>
            <p:ph idx="1"/>
          </p:nvPr>
        </p:nvSpPr>
        <p:spPr/>
        <p:txBody>
          <a:bodyPr>
            <a:normAutofit fontScale="92500" lnSpcReduction="20000"/>
          </a:bodyPr>
          <a:lstStyle/>
          <a:p>
            <a:r>
              <a:rPr lang="en-US" b="1" dirty="0">
                <a:solidFill>
                  <a:srgbClr val="00B050"/>
                </a:solidFill>
              </a:rPr>
              <a:t>Defect/Bug</a:t>
            </a:r>
            <a:br>
              <a:rPr lang="en-US" b="1" dirty="0">
                <a:solidFill>
                  <a:srgbClr val="00B050"/>
                </a:solidFill>
              </a:rPr>
            </a:br>
            <a:r>
              <a:rPr lang="en-US" b="1" dirty="0">
                <a:solidFill>
                  <a:srgbClr val="00B050"/>
                </a:solidFill>
              </a:rPr>
              <a:t>If the functionality of the application is not related to the actual exception it is called as Bug. </a:t>
            </a:r>
            <a:br>
              <a:rPr lang="en-US" b="1" dirty="0">
                <a:solidFill>
                  <a:srgbClr val="00B050"/>
                </a:solidFill>
              </a:rPr>
            </a:br>
            <a:r>
              <a:rPr lang="en-US" b="1" dirty="0">
                <a:solidFill>
                  <a:srgbClr val="00B050"/>
                </a:solidFill>
              </a:rPr>
              <a:t/>
            </a:r>
            <a:br>
              <a:rPr lang="en-US" b="1" dirty="0">
                <a:solidFill>
                  <a:srgbClr val="00B050"/>
                </a:solidFill>
              </a:rPr>
            </a:br>
            <a:r>
              <a:rPr lang="en-US" b="1" dirty="0">
                <a:solidFill>
                  <a:srgbClr val="00B050"/>
                </a:solidFill>
              </a:rPr>
              <a:t>Defect Reporting tools:</a:t>
            </a:r>
            <a:br>
              <a:rPr lang="en-US" b="1" dirty="0">
                <a:solidFill>
                  <a:srgbClr val="00B050"/>
                </a:solidFill>
              </a:rPr>
            </a:br>
            <a:r>
              <a:rPr lang="en-US" b="1" dirty="0" smtClean="0">
                <a:solidFill>
                  <a:srgbClr val="C00000"/>
                </a:solidFill>
              </a:rPr>
              <a:t>1)Clear </a:t>
            </a:r>
            <a:r>
              <a:rPr lang="en-US" b="1" dirty="0">
                <a:solidFill>
                  <a:srgbClr val="C00000"/>
                </a:solidFill>
              </a:rPr>
              <a:t>Quest</a:t>
            </a:r>
            <a:r>
              <a:rPr lang="en-US" b="1" dirty="0">
                <a:solidFill>
                  <a:srgbClr val="00B050"/>
                </a:solidFill>
              </a:rPr>
              <a:t/>
            </a:r>
            <a:br>
              <a:rPr lang="en-US" b="1" dirty="0">
                <a:solidFill>
                  <a:srgbClr val="00B050"/>
                </a:solidFill>
              </a:rPr>
            </a:br>
            <a:r>
              <a:rPr lang="en-US" b="1" dirty="0" smtClean="0">
                <a:solidFill>
                  <a:srgbClr val="FF0000"/>
                </a:solidFill>
              </a:rPr>
              <a:t>2)</a:t>
            </a:r>
            <a:r>
              <a:rPr lang="en-US" b="1" dirty="0" err="1" smtClean="0">
                <a:solidFill>
                  <a:srgbClr val="FF0000"/>
                </a:solidFill>
              </a:rPr>
              <a:t>Dev</a:t>
            </a:r>
            <a:r>
              <a:rPr lang="en-US" b="1" dirty="0" smtClean="0">
                <a:solidFill>
                  <a:srgbClr val="FF0000"/>
                </a:solidFill>
              </a:rPr>
              <a:t> </a:t>
            </a:r>
            <a:r>
              <a:rPr lang="en-US" b="1" dirty="0">
                <a:solidFill>
                  <a:srgbClr val="FF0000"/>
                </a:solidFill>
              </a:rPr>
              <a:t>Track</a:t>
            </a:r>
            <a:r>
              <a:rPr lang="en-US" b="1" dirty="0">
                <a:solidFill>
                  <a:srgbClr val="00B050"/>
                </a:solidFill>
              </a:rPr>
              <a:t/>
            </a:r>
            <a:br>
              <a:rPr lang="en-US" b="1" dirty="0">
                <a:solidFill>
                  <a:srgbClr val="00B050"/>
                </a:solidFill>
              </a:rPr>
            </a:br>
            <a:r>
              <a:rPr lang="en-US" b="1" dirty="0" smtClean="0">
                <a:solidFill>
                  <a:srgbClr val="FFC000"/>
                </a:solidFill>
              </a:rPr>
              <a:t>3)</a:t>
            </a:r>
            <a:r>
              <a:rPr lang="en-US" b="1" dirty="0" err="1" smtClean="0">
                <a:solidFill>
                  <a:srgbClr val="FFC000"/>
                </a:solidFill>
              </a:rPr>
              <a:t>Jira</a:t>
            </a:r>
            <a:r>
              <a:rPr lang="en-US" b="1" dirty="0" smtClean="0">
                <a:solidFill>
                  <a:srgbClr val="FFC000"/>
                </a:solidFill>
              </a:rPr>
              <a:t>  </a:t>
            </a:r>
            <a:r>
              <a:rPr lang="en-US" b="1" dirty="0">
                <a:solidFill>
                  <a:srgbClr val="FFC000"/>
                </a:solidFill>
              </a:rPr>
              <a:t>(Bug reporting &amp; Test Management)</a:t>
            </a:r>
            <a:r>
              <a:rPr lang="en-US" b="1" dirty="0">
                <a:solidFill>
                  <a:srgbClr val="00B050"/>
                </a:solidFill>
              </a:rPr>
              <a:t/>
            </a:r>
            <a:br>
              <a:rPr lang="en-US" b="1" dirty="0">
                <a:solidFill>
                  <a:srgbClr val="00B050"/>
                </a:solidFill>
              </a:rPr>
            </a:br>
            <a:r>
              <a:rPr lang="en-US" b="1" dirty="0" smtClean="0">
                <a:solidFill>
                  <a:srgbClr val="0070C0"/>
                </a:solidFill>
              </a:rPr>
              <a:t>4)Quality Centre </a:t>
            </a:r>
            <a:r>
              <a:rPr lang="en-US" b="1" dirty="0">
                <a:solidFill>
                  <a:srgbClr val="0070C0"/>
                </a:solidFill>
              </a:rPr>
              <a:t>(Bug reporting &amp; Test </a:t>
            </a:r>
            <a:r>
              <a:rPr lang="en-US" b="1" dirty="0" smtClean="0">
                <a:solidFill>
                  <a:srgbClr val="0070C0"/>
                </a:solidFill>
              </a:rPr>
              <a:t>                     Management</a:t>
            </a:r>
            <a:r>
              <a:rPr lang="en-US" b="1" dirty="0">
                <a:solidFill>
                  <a:srgbClr val="0070C0"/>
                </a:solidFill>
              </a:rPr>
              <a:t>) </a:t>
            </a:r>
            <a:r>
              <a:rPr lang="en-US" b="1" dirty="0">
                <a:solidFill>
                  <a:srgbClr val="00B050"/>
                </a:solidFill>
              </a:rPr>
              <a:t/>
            </a:r>
            <a:br>
              <a:rPr lang="en-US" b="1" dirty="0">
                <a:solidFill>
                  <a:srgbClr val="00B050"/>
                </a:solidFill>
              </a:rPr>
            </a:br>
            <a:r>
              <a:rPr lang="en-US" b="1" dirty="0" smtClean="0">
                <a:solidFill>
                  <a:srgbClr val="7030A0"/>
                </a:solidFill>
              </a:rPr>
              <a:t>5)Bug </a:t>
            </a:r>
            <a:r>
              <a:rPr lang="en-US" b="1" dirty="0" err="1">
                <a:solidFill>
                  <a:srgbClr val="7030A0"/>
                </a:solidFill>
              </a:rPr>
              <a:t>Jilla</a:t>
            </a:r>
            <a:endParaRPr lang="en-US" b="1" dirty="0">
              <a:solidFill>
                <a:srgbClr val="7030A0"/>
              </a:solidFill>
            </a:endParaRPr>
          </a:p>
          <a:p>
            <a:endParaRPr lang="en-US" b="1" dirty="0">
              <a:solidFill>
                <a:srgbClr val="00B050"/>
              </a:solidFill>
            </a:endParaRPr>
          </a:p>
        </p:txBody>
      </p:sp>
    </p:spTree>
    <p:extLst>
      <p:ext uri="{BB962C8B-B14F-4D97-AF65-F5344CB8AC3E}">
        <p14:creationId xmlns:p14="http://schemas.microsoft.com/office/powerpoint/2010/main" val="3593093589"/>
      </p:ext>
    </p:extLst>
  </p:cSld>
  <p:clrMapOvr>
    <a:masterClrMapping/>
  </p:clrMapOvr>
  <p:transition spd="slow">
    <p:wipe/>
  </p:transition>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6000" b="1" dirty="0" smtClean="0">
                <a:solidFill>
                  <a:schemeClr val="accent6">
                    <a:lumMod val="75000"/>
                  </a:schemeClr>
                </a:solidFill>
              </a:rPr>
              <a:t>Severity </a:t>
            </a:r>
            <a:endParaRPr lang="en-US" sz="6000" b="1" dirty="0">
              <a:solidFill>
                <a:schemeClr val="accent6">
                  <a:lumMod val="75000"/>
                </a:schemeClr>
              </a:solidFill>
            </a:endParaRPr>
          </a:p>
        </p:txBody>
      </p:sp>
      <p:sp>
        <p:nvSpPr>
          <p:cNvPr id="3" name="Content Placeholder 2"/>
          <p:cNvSpPr>
            <a:spLocks noGrp="1"/>
          </p:cNvSpPr>
          <p:nvPr>
            <p:ph idx="1"/>
          </p:nvPr>
        </p:nvSpPr>
        <p:spPr/>
        <p:txBody>
          <a:bodyPr>
            <a:normAutofit/>
          </a:bodyPr>
          <a:lstStyle/>
          <a:p>
            <a:r>
              <a:rPr lang="en-US" sz="2800" dirty="0" smtClean="0">
                <a:solidFill>
                  <a:srgbClr val="FF0000"/>
                </a:solidFill>
              </a:rPr>
              <a:t>Severity: </a:t>
            </a:r>
            <a:r>
              <a:rPr lang="en-US" sz="2000" b="1" dirty="0" smtClean="0">
                <a:solidFill>
                  <a:srgbClr val="00B050"/>
                </a:solidFill>
              </a:rPr>
              <a:t>If </a:t>
            </a:r>
            <a:r>
              <a:rPr lang="en-US" sz="2000" b="1" dirty="0">
                <a:solidFill>
                  <a:srgbClr val="00B050"/>
                </a:solidFill>
              </a:rPr>
              <a:t>any defect can affect/impact the particular software it is </a:t>
            </a:r>
            <a:r>
              <a:rPr lang="en-US" sz="2000" b="1" dirty="0" smtClean="0">
                <a:solidFill>
                  <a:srgbClr val="00B050"/>
                </a:solidFill>
              </a:rPr>
              <a:t>     related </a:t>
            </a:r>
            <a:r>
              <a:rPr lang="en-US" sz="2000" b="1" dirty="0">
                <a:solidFill>
                  <a:srgbClr val="00B050"/>
                </a:solidFill>
              </a:rPr>
              <a:t>to the </a:t>
            </a:r>
            <a:r>
              <a:rPr lang="en-US" sz="2000" b="1" dirty="0" smtClean="0">
                <a:solidFill>
                  <a:srgbClr val="00B050"/>
                </a:solidFill>
              </a:rPr>
              <a:t>Severity.</a:t>
            </a:r>
          </a:p>
          <a:p>
            <a:r>
              <a:rPr lang="en-US" sz="2000" b="1" dirty="0">
                <a:solidFill>
                  <a:srgbClr val="00B050"/>
                </a:solidFill>
              </a:rPr>
              <a:t>Types in severity</a:t>
            </a:r>
          </a:p>
          <a:p>
            <a:pPr marL="457200" indent="-457200">
              <a:buFont typeface="+mj-lt"/>
              <a:buAutoNum type="arabicPeriod"/>
            </a:pPr>
            <a:r>
              <a:rPr lang="en-US" sz="2400" b="1" dirty="0" smtClean="0">
                <a:solidFill>
                  <a:srgbClr val="FF0000"/>
                </a:solidFill>
              </a:rPr>
              <a:t>Blocker</a:t>
            </a:r>
          </a:p>
          <a:p>
            <a:pPr marL="457200" indent="-457200">
              <a:buFont typeface="+mj-lt"/>
              <a:buAutoNum type="arabicPeriod"/>
            </a:pPr>
            <a:r>
              <a:rPr lang="en-US" sz="2400" b="1" dirty="0">
                <a:solidFill>
                  <a:srgbClr val="00B0F0"/>
                </a:solidFill>
              </a:rPr>
              <a:t>Critical</a:t>
            </a:r>
          </a:p>
          <a:p>
            <a:pPr marL="457200" indent="-457200">
              <a:buFont typeface="+mj-lt"/>
              <a:buAutoNum type="arabicPeriod"/>
            </a:pPr>
            <a:r>
              <a:rPr lang="en-US" sz="2400" b="1" dirty="0">
                <a:solidFill>
                  <a:srgbClr val="FFC000"/>
                </a:solidFill>
              </a:rPr>
              <a:t>Major</a:t>
            </a:r>
          </a:p>
          <a:p>
            <a:pPr marL="457200" indent="-457200">
              <a:buFont typeface="+mj-lt"/>
              <a:buAutoNum type="arabicPeriod"/>
            </a:pPr>
            <a:r>
              <a:rPr lang="en-US" sz="2400" b="1" dirty="0">
                <a:solidFill>
                  <a:schemeClr val="accent4"/>
                </a:solidFill>
              </a:rPr>
              <a:t>Minor</a:t>
            </a:r>
          </a:p>
          <a:p>
            <a:pPr marL="457200" indent="-457200">
              <a:buFont typeface="+mj-lt"/>
              <a:buAutoNum type="arabicPeriod"/>
            </a:pPr>
            <a:endParaRPr lang="en-US" sz="2000" b="1" dirty="0">
              <a:solidFill>
                <a:srgbClr val="FF0000"/>
              </a:solidFill>
            </a:endParaRPr>
          </a:p>
          <a:p>
            <a:pPr marL="457200" indent="-457200">
              <a:buFont typeface="+mj-lt"/>
              <a:buAutoNum type="arabicPeriod"/>
            </a:pPr>
            <a:endParaRPr lang="en-US" sz="2000" b="1" dirty="0">
              <a:solidFill>
                <a:srgbClr val="00B050"/>
              </a:solidFill>
            </a:endParaRPr>
          </a:p>
          <a:p>
            <a:endParaRPr lang="en-US" sz="2000" dirty="0"/>
          </a:p>
        </p:txBody>
      </p:sp>
    </p:spTree>
    <p:extLst>
      <p:ext uri="{BB962C8B-B14F-4D97-AF65-F5344CB8AC3E}">
        <p14:creationId xmlns:p14="http://schemas.microsoft.com/office/powerpoint/2010/main" val="189200992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chemeClr val="accent6">
                    <a:lumMod val="75000"/>
                  </a:schemeClr>
                </a:solidFill>
              </a:rPr>
              <a:t>1)Blocker</a:t>
            </a:r>
            <a:endParaRPr lang="en-US" dirty="0">
              <a:solidFill>
                <a:schemeClr val="accent6">
                  <a:lumMod val="75000"/>
                </a:schemeClr>
              </a:solidFill>
            </a:endParaRPr>
          </a:p>
        </p:txBody>
      </p:sp>
      <p:sp>
        <p:nvSpPr>
          <p:cNvPr id="3" name="Content Placeholder 2"/>
          <p:cNvSpPr>
            <a:spLocks noGrp="1"/>
          </p:cNvSpPr>
          <p:nvPr>
            <p:ph idx="1"/>
          </p:nvPr>
        </p:nvSpPr>
        <p:spPr/>
        <p:txBody>
          <a:bodyPr/>
          <a:lstStyle/>
          <a:p>
            <a:r>
              <a:rPr lang="en-US" b="1" dirty="0">
                <a:solidFill>
                  <a:srgbClr val="00B050"/>
                </a:solidFill>
              </a:rPr>
              <a:t>This defect indicates nothing can </a:t>
            </a:r>
            <a:r>
              <a:rPr lang="en-US" b="1" dirty="0" smtClean="0">
                <a:solidFill>
                  <a:srgbClr val="00B050"/>
                </a:solidFill>
              </a:rPr>
              <a:t>proceed.</a:t>
            </a:r>
          </a:p>
          <a:p>
            <a:pPr marL="0" indent="0">
              <a:buNone/>
            </a:pPr>
            <a:r>
              <a:rPr lang="en-US" b="1" dirty="0" smtClean="0">
                <a:solidFill>
                  <a:srgbClr val="00B050"/>
                </a:solidFill>
              </a:rPr>
              <a:t>    Ex</a:t>
            </a:r>
            <a:r>
              <a:rPr lang="en-US" b="1" dirty="0">
                <a:solidFill>
                  <a:srgbClr val="00B050"/>
                </a:solidFill>
              </a:rPr>
              <a:t>: Application crashed, Login not worked</a:t>
            </a:r>
            <a:endParaRPr lang="en-US" dirty="0">
              <a:solidFill>
                <a:srgbClr val="00B050"/>
              </a:solidFill>
            </a:endParaRPr>
          </a:p>
        </p:txBody>
      </p:sp>
    </p:spTree>
    <p:extLst>
      <p:ext uri="{BB962C8B-B14F-4D97-AF65-F5344CB8AC3E}">
        <p14:creationId xmlns:p14="http://schemas.microsoft.com/office/powerpoint/2010/main" val="1518062259"/>
      </p:ext>
    </p:extLst>
  </p:cSld>
  <p:clrMapOvr>
    <a:masterClrMapping/>
  </p:clrMapOvr>
  <p:transition spd="slow">
    <p:wipe/>
  </p:transition>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chemeClr val="accent6">
                    <a:lumMod val="75000"/>
                  </a:schemeClr>
                </a:solidFill>
              </a:rPr>
              <a:t>2)</a:t>
            </a:r>
            <a:r>
              <a:rPr lang="en-US" b="1" dirty="0">
                <a:solidFill>
                  <a:schemeClr val="accent6">
                    <a:lumMod val="75000"/>
                  </a:schemeClr>
                </a:solidFill>
              </a:rPr>
              <a:t> </a:t>
            </a:r>
            <a:r>
              <a:rPr lang="en-US" b="1" dirty="0" smtClean="0">
                <a:solidFill>
                  <a:schemeClr val="accent6">
                    <a:lumMod val="75000"/>
                  </a:schemeClr>
                </a:solidFill>
              </a:rPr>
              <a:t>Critical</a:t>
            </a:r>
            <a:endParaRPr lang="en-US" b="1" dirty="0">
              <a:solidFill>
                <a:schemeClr val="accent6">
                  <a:lumMod val="75000"/>
                </a:schemeClr>
              </a:solidFill>
            </a:endParaRPr>
          </a:p>
        </p:txBody>
      </p:sp>
      <p:sp>
        <p:nvSpPr>
          <p:cNvPr id="3" name="Content Placeholder 2"/>
          <p:cNvSpPr>
            <a:spLocks noGrp="1"/>
          </p:cNvSpPr>
          <p:nvPr>
            <p:ph idx="1"/>
          </p:nvPr>
        </p:nvSpPr>
        <p:spPr/>
        <p:txBody>
          <a:bodyPr/>
          <a:lstStyle/>
          <a:p>
            <a:r>
              <a:rPr lang="en-US" b="1" dirty="0">
                <a:solidFill>
                  <a:srgbClr val="00B050"/>
                </a:solidFill>
              </a:rPr>
              <a:t>The Basic functionality is not </a:t>
            </a:r>
            <a:r>
              <a:rPr lang="en-US" b="1" dirty="0" smtClean="0">
                <a:solidFill>
                  <a:srgbClr val="00B050"/>
                </a:solidFill>
              </a:rPr>
              <a:t>working.</a:t>
            </a:r>
          </a:p>
          <a:p>
            <a:pPr marL="0" indent="0">
              <a:buNone/>
            </a:pPr>
            <a:r>
              <a:rPr lang="en-US" b="1" dirty="0" smtClean="0">
                <a:solidFill>
                  <a:srgbClr val="00B050"/>
                </a:solidFill>
              </a:rPr>
              <a:t>     Ex</a:t>
            </a:r>
            <a:r>
              <a:rPr lang="en-US" b="1" dirty="0">
                <a:solidFill>
                  <a:srgbClr val="00B050"/>
                </a:solidFill>
              </a:rPr>
              <a:t>: Unable to add an item</a:t>
            </a:r>
            <a:br>
              <a:rPr lang="en-US" b="1" dirty="0">
                <a:solidFill>
                  <a:srgbClr val="00B050"/>
                </a:solidFill>
              </a:rPr>
            </a:br>
            <a:r>
              <a:rPr lang="en-US" b="1" dirty="0" smtClean="0">
                <a:solidFill>
                  <a:srgbClr val="00B050"/>
                </a:solidFill>
              </a:rPr>
              <a:t>     Ex</a:t>
            </a:r>
            <a:r>
              <a:rPr lang="en-US" b="1" dirty="0">
                <a:solidFill>
                  <a:srgbClr val="00B050"/>
                </a:solidFill>
              </a:rPr>
              <a:t>: Unable to make the payment</a:t>
            </a:r>
            <a:endParaRPr lang="en-US" dirty="0">
              <a:solidFill>
                <a:srgbClr val="00B050"/>
              </a:solidFill>
            </a:endParaRPr>
          </a:p>
        </p:txBody>
      </p:sp>
    </p:spTree>
    <p:extLst>
      <p:ext uri="{BB962C8B-B14F-4D97-AF65-F5344CB8AC3E}">
        <p14:creationId xmlns:p14="http://schemas.microsoft.com/office/powerpoint/2010/main" val="2689083729"/>
      </p:ext>
    </p:extLst>
  </p:cSld>
  <p:clrMapOvr>
    <a:masterClrMapping/>
  </p:clrMapOvr>
  <p:transition spd="slow">
    <p:wipe/>
  </p:transition>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chemeClr val="accent6">
                    <a:lumMod val="75000"/>
                  </a:schemeClr>
                </a:solidFill>
              </a:rPr>
              <a:t>3)</a:t>
            </a:r>
            <a:r>
              <a:rPr lang="en-US" b="1" dirty="0">
                <a:solidFill>
                  <a:schemeClr val="accent6">
                    <a:lumMod val="75000"/>
                  </a:schemeClr>
                </a:solidFill>
              </a:rPr>
              <a:t> Major</a:t>
            </a:r>
          </a:p>
        </p:txBody>
      </p:sp>
      <p:sp>
        <p:nvSpPr>
          <p:cNvPr id="3" name="Content Placeholder 2"/>
          <p:cNvSpPr>
            <a:spLocks noGrp="1"/>
          </p:cNvSpPr>
          <p:nvPr>
            <p:ph idx="1"/>
          </p:nvPr>
        </p:nvSpPr>
        <p:spPr/>
        <p:txBody>
          <a:bodyPr/>
          <a:lstStyle/>
          <a:p>
            <a:r>
              <a:rPr lang="en-US" b="1" dirty="0" smtClean="0">
                <a:solidFill>
                  <a:srgbClr val="00B050"/>
                </a:solidFill>
              </a:rPr>
              <a:t>It </a:t>
            </a:r>
            <a:r>
              <a:rPr lang="en-US" b="1" dirty="0">
                <a:solidFill>
                  <a:srgbClr val="00B050"/>
                </a:solidFill>
              </a:rPr>
              <a:t>causes some </a:t>
            </a:r>
            <a:r>
              <a:rPr lang="en-US" b="1" dirty="0" smtClean="0">
                <a:solidFill>
                  <a:srgbClr val="00B050"/>
                </a:solidFill>
              </a:rPr>
              <a:t>Behavior/feature </a:t>
            </a:r>
            <a:r>
              <a:rPr lang="en-US" b="1" dirty="0">
                <a:solidFill>
                  <a:srgbClr val="00B050"/>
                </a:solidFill>
              </a:rPr>
              <a:t>of the application is still working</a:t>
            </a:r>
            <a:br>
              <a:rPr lang="en-US" b="1" dirty="0">
                <a:solidFill>
                  <a:srgbClr val="00B050"/>
                </a:solidFill>
              </a:rPr>
            </a:br>
            <a:r>
              <a:rPr lang="en-US" b="1" dirty="0">
                <a:solidFill>
                  <a:srgbClr val="00B050"/>
                </a:solidFill>
              </a:rPr>
              <a:t>Ex: No confirmation message</a:t>
            </a:r>
            <a:endParaRPr lang="en-US" dirty="0">
              <a:solidFill>
                <a:srgbClr val="00B050"/>
              </a:solidFill>
            </a:endParaRPr>
          </a:p>
        </p:txBody>
      </p:sp>
    </p:spTree>
    <p:extLst>
      <p:ext uri="{BB962C8B-B14F-4D97-AF65-F5344CB8AC3E}">
        <p14:creationId xmlns:p14="http://schemas.microsoft.com/office/powerpoint/2010/main" val="3472068298"/>
      </p:ext>
    </p:extLst>
  </p:cSld>
  <p:clrMapOvr>
    <a:masterClrMapping/>
  </p:clrMapOvr>
  <p:transition spd="slow">
    <p:wipe/>
  </p:transition>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chemeClr val="accent6">
                    <a:lumMod val="75000"/>
                  </a:schemeClr>
                </a:solidFill>
              </a:rPr>
              <a:t>4)</a:t>
            </a:r>
            <a:r>
              <a:rPr lang="en-US" b="1" dirty="0">
                <a:solidFill>
                  <a:schemeClr val="accent6">
                    <a:lumMod val="75000"/>
                  </a:schemeClr>
                </a:solidFill>
              </a:rPr>
              <a:t> Minor</a:t>
            </a:r>
          </a:p>
        </p:txBody>
      </p:sp>
      <p:sp>
        <p:nvSpPr>
          <p:cNvPr id="3" name="Content Placeholder 2"/>
          <p:cNvSpPr>
            <a:spLocks noGrp="1"/>
          </p:cNvSpPr>
          <p:nvPr>
            <p:ph idx="1"/>
          </p:nvPr>
        </p:nvSpPr>
        <p:spPr/>
        <p:txBody>
          <a:bodyPr/>
          <a:lstStyle/>
          <a:p>
            <a:r>
              <a:rPr lang="en-US" b="1" dirty="0">
                <a:solidFill>
                  <a:srgbClr val="00B050"/>
                </a:solidFill>
              </a:rPr>
              <a:t>It won’t cause a </a:t>
            </a:r>
            <a:r>
              <a:rPr lang="en-US" b="1" dirty="0" smtClean="0">
                <a:solidFill>
                  <a:srgbClr val="00B050"/>
                </a:solidFill>
              </a:rPr>
              <a:t>breakdown</a:t>
            </a:r>
          </a:p>
          <a:p>
            <a:pPr marL="0" indent="0">
              <a:buNone/>
            </a:pPr>
            <a:r>
              <a:rPr lang="en-US" b="1" dirty="0" smtClean="0">
                <a:solidFill>
                  <a:srgbClr val="00B050"/>
                </a:solidFill>
              </a:rPr>
              <a:t>     Ex</a:t>
            </a:r>
            <a:r>
              <a:rPr lang="en-US" b="1" dirty="0">
                <a:solidFill>
                  <a:srgbClr val="00B050"/>
                </a:solidFill>
              </a:rPr>
              <a:t>: Spelling, Alignments</a:t>
            </a:r>
            <a:endParaRPr lang="en-US" dirty="0">
              <a:solidFill>
                <a:srgbClr val="00B050"/>
              </a:solidFill>
            </a:endParaRPr>
          </a:p>
        </p:txBody>
      </p:sp>
    </p:spTree>
    <p:extLst>
      <p:ext uri="{BB962C8B-B14F-4D97-AF65-F5344CB8AC3E}">
        <p14:creationId xmlns:p14="http://schemas.microsoft.com/office/powerpoint/2010/main" val="2353532476"/>
      </p:ext>
    </p:extLst>
  </p:cSld>
  <p:clrMapOvr>
    <a:masterClrMapping/>
  </p:clrMapOvr>
  <p:transition spd="slow">
    <p:wipe/>
  </p:transition>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6600" b="1" dirty="0" smtClean="0">
                <a:solidFill>
                  <a:schemeClr val="accent6">
                    <a:lumMod val="75000"/>
                  </a:schemeClr>
                </a:solidFill>
              </a:rPr>
              <a:t>Priority</a:t>
            </a:r>
            <a:endParaRPr lang="en-US" sz="6600" b="1" dirty="0">
              <a:solidFill>
                <a:schemeClr val="accent6">
                  <a:lumMod val="75000"/>
                </a:schemeClr>
              </a:solidFill>
            </a:endParaRPr>
          </a:p>
        </p:txBody>
      </p:sp>
      <p:sp>
        <p:nvSpPr>
          <p:cNvPr id="3" name="Content Placeholder 2"/>
          <p:cNvSpPr>
            <a:spLocks noGrp="1"/>
          </p:cNvSpPr>
          <p:nvPr>
            <p:ph idx="1"/>
          </p:nvPr>
        </p:nvSpPr>
        <p:spPr/>
        <p:txBody>
          <a:bodyPr>
            <a:normAutofit lnSpcReduction="10000"/>
          </a:bodyPr>
          <a:lstStyle/>
          <a:p>
            <a:r>
              <a:rPr lang="en-US" b="1" dirty="0" smtClean="0">
                <a:solidFill>
                  <a:schemeClr val="accent6">
                    <a:lumMod val="50000"/>
                  </a:schemeClr>
                </a:solidFill>
              </a:rPr>
              <a:t>Priority :</a:t>
            </a:r>
            <a:r>
              <a:rPr lang="en-US" b="1" dirty="0" smtClean="0">
                <a:solidFill>
                  <a:srgbClr val="00B050"/>
                </a:solidFill>
              </a:rPr>
              <a:t> </a:t>
            </a:r>
            <a:r>
              <a:rPr lang="en-US" b="1" dirty="0" smtClean="0">
                <a:solidFill>
                  <a:schemeClr val="accent5">
                    <a:lumMod val="75000"/>
                  </a:schemeClr>
                </a:solidFill>
              </a:rPr>
              <a:t>It </a:t>
            </a:r>
            <a:r>
              <a:rPr lang="en-US" b="1" dirty="0">
                <a:solidFill>
                  <a:schemeClr val="accent5">
                    <a:lumMod val="75000"/>
                  </a:schemeClr>
                </a:solidFill>
              </a:rPr>
              <a:t>describes the importance of the defect</a:t>
            </a:r>
          </a:p>
          <a:p>
            <a:r>
              <a:rPr lang="en-US" b="1" dirty="0">
                <a:solidFill>
                  <a:schemeClr val="accent1">
                    <a:lumMod val="75000"/>
                  </a:schemeClr>
                </a:solidFill>
              </a:rPr>
              <a:t>P0(High) : The defect must be released immediately as it affects the system and cannot be </a:t>
            </a:r>
            <a:r>
              <a:rPr lang="en-US" b="1" dirty="0" smtClean="0">
                <a:solidFill>
                  <a:schemeClr val="accent1">
                    <a:lumMod val="75000"/>
                  </a:schemeClr>
                </a:solidFill>
              </a:rPr>
              <a:t>used </a:t>
            </a:r>
            <a:r>
              <a:rPr lang="en-US" b="1" dirty="0">
                <a:solidFill>
                  <a:schemeClr val="accent1">
                    <a:lumMod val="75000"/>
                  </a:schemeClr>
                </a:solidFill>
              </a:rPr>
              <a:t>until it is </a:t>
            </a:r>
            <a:r>
              <a:rPr lang="en-US" b="1" dirty="0" smtClean="0">
                <a:solidFill>
                  <a:schemeClr val="accent1">
                    <a:lumMod val="75000"/>
                  </a:schemeClr>
                </a:solidFill>
              </a:rPr>
              <a:t>fixed</a:t>
            </a:r>
          </a:p>
          <a:p>
            <a:r>
              <a:rPr lang="en-US" b="1" dirty="0">
                <a:solidFill>
                  <a:srgbClr val="FF0000"/>
                </a:solidFill>
              </a:rPr>
              <a:t>p1(Medium) : It can wait until a new version/ Build is </a:t>
            </a:r>
            <a:r>
              <a:rPr lang="en-US" b="1" dirty="0" smtClean="0">
                <a:solidFill>
                  <a:srgbClr val="FF0000"/>
                </a:solidFill>
              </a:rPr>
              <a:t>created</a:t>
            </a:r>
          </a:p>
          <a:p>
            <a:r>
              <a:rPr lang="en-US" b="1" dirty="0">
                <a:solidFill>
                  <a:srgbClr val="C00000"/>
                </a:solidFill>
              </a:rPr>
              <a:t>p2 (Low) : Developer can fix it in Later releases. </a:t>
            </a:r>
          </a:p>
        </p:txBody>
      </p:sp>
    </p:spTree>
    <p:extLst>
      <p:ext uri="{BB962C8B-B14F-4D97-AF65-F5344CB8AC3E}">
        <p14:creationId xmlns:p14="http://schemas.microsoft.com/office/powerpoint/2010/main" val="3208996955"/>
      </p:ext>
    </p:extLst>
  </p:cSld>
  <p:clrMapOvr>
    <a:masterClrMapping/>
  </p:clrMapOvr>
  <p:transition spd="slow">
    <p:randomBar dir="vert"/>
  </p:transition>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5400" b="1" dirty="0" smtClean="0">
                <a:solidFill>
                  <a:schemeClr val="accent6">
                    <a:lumMod val="75000"/>
                  </a:schemeClr>
                </a:solidFill>
              </a:rPr>
              <a:t>Severity and priority</a:t>
            </a:r>
            <a:endParaRPr lang="en-US" sz="5400" b="1" dirty="0">
              <a:solidFill>
                <a:schemeClr val="accent6">
                  <a:lumMod val="75000"/>
                </a:schemeClr>
              </a:solidFill>
            </a:endParaRPr>
          </a:p>
        </p:txBody>
      </p:sp>
      <p:pic>
        <p:nvPicPr>
          <p:cNvPr id="4" name="Content Placeholder 3">
            <a:extLst>
              <a:ext uri="{FF2B5EF4-FFF2-40B4-BE49-F238E27FC236}">
                <a16:creationId xmlns:lc="http://schemas.openxmlformats.org/drawingml/2006/lockedCanvas" xmlns="" xmlns:a16="http://schemas.microsoft.com/office/drawing/2014/main" xmlns:w="http://schemas.openxmlformats.org/wordprocessingml/2006/main" xmlns:w10="urn:schemas-microsoft-com:office:word" xmlns:v="urn:schemas-microsoft-com:vml" xmlns:o="urn:schemas-microsoft-com:office:office" xmlns:wne="http://schemas.microsoft.com/office/word/2006/wordml" xmlns:wp="http://schemas.openxmlformats.org/drawingml/2006/wordprocessingDrawing" xmlns:m="http://schemas.openxmlformats.org/officeDocument/2006/math" xmlns:ve="http://schemas.openxmlformats.org/markup-compatibility/2006" id="{1EB62603-11E6-4669-9934-F180AC3B6776}"/>
              </a:ext>
            </a:extLst>
          </p:cNvPr>
          <p:cNvPicPr>
            <a:picLocks noGrp="1"/>
          </p:cNvPicPr>
          <p:nvPr>
            <p:ph idx="1"/>
          </p:nvPr>
        </p:nvPicPr>
        <p:blipFill>
          <a:blip r:embed="rId2" cstate="print">
            <a:extLst>
              <a:ext uri="{28A0092B-C50C-407E-A947-70E740481C1C}">
                <a14:useLocalDpi xmlns:a14="http://schemas.microsoft.com/office/drawing/2010/main" val="0"/>
              </a:ext>
            </a:extLst>
          </a:blip>
          <a:stretch>
            <a:fillRect/>
          </a:stretch>
        </p:blipFill>
        <p:spPr>
          <a:xfrm>
            <a:off x="1063446" y="1600201"/>
            <a:ext cx="7017111" cy="4495799"/>
          </a:xfrm>
          <a:prstGeom prst="rect">
            <a:avLst/>
          </a:prstGeom>
        </p:spPr>
        <p:style>
          <a:lnRef idx="2">
            <a:schemeClr val="accent2"/>
          </a:lnRef>
          <a:fillRef idx="1">
            <a:schemeClr val="lt1"/>
          </a:fillRef>
          <a:effectRef idx="0">
            <a:schemeClr val="accent2"/>
          </a:effectRef>
          <a:fontRef idx="minor">
            <a:schemeClr val="dk1"/>
          </a:fontRef>
        </p:style>
      </p:pic>
    </p:spTree>
    <p:extLst>
      <p:ext uri="{BB962C8B-B14F-4D97-AF65-F5344CB8AC3E}">
        <p14:creationId xmlns:p14="http://schemas.microsoft.com/office/powerpoint/2010/main" val="423026904"/>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4800600" cy="106362"/>
          </a:xfrm>
        </p:spPr>
        <p:txBody>
          <a:bodyPr>
            <a:normAutofit fontScale="90000"/>
          </a:bodyPr>
          <a:lstStyle/>
          <a:p>
            <a:r>
              <a:rPr lang="en-US" b="1" dirty="0" smtClean="0">
                <a:solidFill>
                  <a:schemeClr val="accent6">
                    <a:lumMod val="75000"/>
                  </a:schemeClr>
                </a:solidFill>
              </a:rPr>
              <a:t>BUGS</a:t>
            </a:r>
            <a:endParaRPr lang="en-US" b="1" dirty="0">
              <a:solidFill>
                <a:schemeClr val="accent6">
                  <a:lumMod val="75000"/>
                </a:schemeClr>
              </a:solidFill>
            </a:endParaRPr>
          </a:p>
        </p:txBody>
      </p:sp>
      <p:sp>
        <p:nvSpPr>
          <p:cNvPr id="3" name="Content Placeholder 2"/>
          <p:cNvSpPr>
            <a:spLocks noGrp="1"/>
          </p:cNvSpPr>
          <p:nvPr>
            <p:ph idx="1"/>
          </p:nvPr>
        </p:nvSpPr>
        <p:spPr>
          <a:xfrm>
            <a:off x="457200" y="914401"/>
            <a:ext cx="8229600" cy="5211763"/>
          </a:xfrm>
        </p:spPr>
        <p:txBody>
          <a:bodyPr>
            <a:normAutofit fontScale="85000" lnSpcReduction="20000"/>
          </a:bodyPr>
          <a:lstStyle/>
          <a:p>
            <a:r>
              <a:rPr lang="en-US" b="1" dirty="0" smtClean="0">
                <a:solidFill>
                  <a:srgbClr val="C00000"/>
                </a:solidFill>
              </a:rPr>
              <a:t>Miss communication or No communication:  </a:t>
            </a:r>
            <a:r>
              <a:rPr lang="en-US" b="1" dirty="0" smtClean="0">
                <a:solidFill>
                  <a:srgbClr val="00B050"/>
                </a:solidFill>
              </a:rPr>
              <a:t>It might be from client to business analyst (or) developer to tester.</a:t>
            </a:r>
          </a:p>
          <a:p>
            <a:r>
              <a:rPr lang="en-US" b="1" dirty="0" smtClean="0">
                <a:solidFill>
                  <a:srgbClr val="FF0000"/>
                </a:solidFill>
              </a:rPr>
              <a:t>Software Complexity: </a:t>
            </a:r>
            <a:r>
              <a:rPr lang="en-US" b="1" dirty="0" smtClean="0">
                <a:solidFill>
                  <a:srgbClr val="00B050"/>
                </a:solidFill>
              </a:rPr>
              <a:t>There should be a proper communication  between all the developed Languages.</a:t>
            </a:r>
          </a:p>
          <a:p>
            <a:r>
              <a:rPr lang="en-US" b="1" dirty="0" smtClean="0">
                <a:solidFill>
                  <a:srgbClr val="0070C0"/>
                </a:solidFill>
              </a:rPr>
              <a:t> </a:t>
            </a:r>
            <a:r>
              <a:rPr lang="en-US" b="1" dirty="0" smtClean="0">
                <a:solidFill>
                  <a:srgbClr val="FFC000"/>
                </a:solidFill>
              </a:rPr>
              <a:t>Lack of Skilled Testers: </a:t>
            </a:r>
            <a:r>
              <a:rPr lang="en-US" b="1" dirty="0" smtClean="0">
                <a:solidFill>
                  <a:srgbClr val="00B050"/>
                </a:solidFill>
              </a:rPr>
              <a:t>Tester should test in Multiple Test Cases.</a:t>
            </a:r>
          </a:p>
          <a:p>
            <a:r>
              <a:rPr lang="en-US" b="1" dirty="0" smtClean="0">
                <a:solidFill>
                  <a:srgbClr val="FF0000"/>
                </a:solidFill>
              </a:rPr>
              <a:t>Requirement Changes: </a:t>
            </a:r>
            <a:r>
              <a:rPr lang="en-US" b="1" dirty="0" smtClean="0">
                <a:solidFill>
                  <a:srgbClr val="00B050"/>
                </a:solidFill>
              </a:rPr>
              <a:t>Once Application is ready client want to make some changes to add another module. so, there are several chances that previous module may effect.</a:t>
            </a:r>
          </a:p>
          <a:p>
            <a:r>
              <a:rPr lang="en-US" b="1" dirty="0" smtClean="0">
                <a:solidFill>
                  <a:schemeClr val="accent6">
                    <a:lumMod val="75000"/>
                  </a:schemeClr>
                </a:solidFill>
              </a:rPr>
              <a:t>Programming Errors: </a:t>
            </a:r>
            <a:r>
              <a:rPr lang="en-US" b="1" dirty="0" smtClean="0">
                <a:solidFill>
                  <a:srgbClr val="00B050"/>
                </a:solidFill>
              </a:rPr>
              <a:t>It is a Developers Mistake. </a:t>
            </a:r>
            <a:r>
              <a:rPr lang="en-US" dirty="0" smtClean="0">
                <a:solidFill>
                  <a:srgbClr val="00B050"/>
                </a:solidFill>
              </a:rPr>
              <a:t> </a:t>
            </a:r>
          </a:p>
          <a:p>
            <a:pPr marL="0" indent="0">
              <a:buNone/>
            </a:pPr>
            <a:r>
              <a:rPr lang="en-US" dirty="0" smtClean="0"/>
              <a:t> </a:t>
            </a:r>
          </a:p>
          <a:p>
            <a:endParaRPr lang="en-US" dirty="0" smtClean="0"/>
          </a:p>
          <a:p>
            <a:endParaRPr lang="en-US" dirty="0" smtClean="0"/>
          </a:p>
          <a:p>
            <a:endParaRPr lang="en-US" dirty="0"/>
          </a:p>
        </p:txBody>
      </p:sp>
    </p:spTree>
    <p:extLst>
      <p:ext uri="{BB962C8B-B14F-4D97-AF65-F5344CB8AC3E}">
        <p14:creationId xmlns:p14="http://schemas.microsoft.com/office/powerpoint/2010/main" val="2476499916"/>
      </p:ext>
    </p:extLst>
  </p:cSld>
  <p:clrMapOvr>
    <a:masterClrMapping/>
  </p:clrMapOvr>
  <p:transition spd="slow">
    <p:randomBar dir="vert"/>
  </p:transition>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p:cNvCxnSpPr/>
          <p:nvPr/>
        </p:nvCxnSpPr>
        <p:spPr>
          <a:xfrm flipV="1">
            <a:off x="4572000" y="457200"/>
            <a:ext cx="0" cy="5410200"/>
          </a:xfrm>
          <a:prstGeom prst="line">
            <a:avLst/>
          </a:prstGeom>
        </p:spPr>
        <p:style>
          <a:lnRef idx="3">
            <a:schemeClr val="accent3"/>
          </a:lnRef>
          <a:fillRef idx="0">
            <a:schemeClr val="accent3"/>
          </a:fillRef>
          <a:effectRef idx="2">
            <a:schemeClr val="accent3"/>
          </a:effectRef>
          <a:fontRef idx="minor">
            <a:schemeClr val="tx1"/>
          </a:fontRef>
        </p:style>
      </p:cxnSp>
      <p:cxnSp>
        <p:nvCxnSpPr>
          <p:cNvPr id="10" name="Straight Connector 9"/>
          <p:cNvCxnSpPr/>
          <p:nvPr/>
        </p:nvCxnSpPr>
        <p:spPr>
          <a:xfrm>
            <a:off x="304800" y="3352800"/>
            <a:ext cx="8610600" cy="0"/>
          </a:xfrm>
          <a:prstGeom prst="line">
            <a:avLst/>
          </a:prstGeom>
        </p:spPr>
        <p:style>
          <a:lnRef idx="3">
            <a:schemeClr val="accent5"/>
          </a:lnRef>
          <a:fillRef idx="0">
            <a:schemeClr val="accent5"/>
          </a:fillRef>
          <a:effectRef idx="2">
            <a:schemeClr val="accent5"/>
          </a:effectRef>
          <a:fontRef idx="minor">
            <a:schemeClr val="tx1"/>
          </a:fontRef>
        </p:style>
      </p:cxnSp>
      <p:sp>
        <p:nvSpPr>
          <p:cNvPr id="12" name="TextBox 11"/>
          <p:cNvSpPr txBox="1"/>
          <p:nvPr/>
        </p:nvSpPr>
        <p:spPr>
          <a:xfrm>
            <a:off x="1143000" y="1752601"/>
            <a:ext cx="2133600" cy="1384995"/>
          </a:xfrm>
          <a:prstGeom prst="rect">
            <a:avLst/>
          </a:prstGeom>
          <a:noFill/>
        </p:spPr>
        <p:txBody>
          <a:bodyPr wrap="square" rtlCol="0">
            <a:spAutoFit/>
          </a:bodyPr>
          <a:lstStyle/>
          <a:p>
            <a:r>
              <a:rPr lang="en-US" sz="2800" b="1" dirty="0" smtClean="0">
                <a:solidFill>
                  <a:schemeClr val="accent5">
                    <a:lumMod val="75000"/>
                  </a:schemeClr>
                </a:solidFill>
              </a:rPr>
              <a:t>Examples of</a:t>
            </a:r>
          </a:p>
          <a:p>
            <a:r>
              <a:rPr lang="en-US" sz="2800" b="1" dirty="0" smtClean="0">
                <a:solidFill>
                  <a:schemeClr val="accent5">
                    <a:lumMod val="75000"/>
                  </a:schemeClr>
                </a:solidFill>
              </a:rPr>
              <a:t>High severity</a:t>
            </a:r>
          </a:p>
          <a:p>
            <a:r>
              <a:rPr lang="en-US" sz="2800" b="1" dirty="0" smtClean="0">
                <a:solidFill>
                  <a:schemeClr val="accent5">
                    <a:lumMod val="75000"/>
                  </a:schemeClr>
                </a:solidFill>
              </a:rPr>
              <a:t>High priority</a:t>
            </a:r>
            <a:endParaRPr lang="en-US" sz="2800" b="1" dirty="0">
              <a:solidFill>
                <a:schemeClr val="accent5">
                  <a:lumMod val="75000"/>
                </a:schemeClr>
              </a:solidFill>
            </a:endParaRPr>
          </a:p>
        </p:txBody>
      </p:sp>
      <p:sp>
        <p:nvSpPr>
          <p:cNvPr id="13" name="TextBox 12"/>
          <p:cNvSpPr txBox="1"/>
          <p:nvPr/>
        </p:nvSpPr>
        <p:spPr>
          <a:xfrm>
            <a:off x="6019800" y="1752601"/>
            <a:ext cx="1882118" cy="1200329"/>
          </a:xfrm>
          <a:prstGeom prst="rect">
            <a:avLst/>
          </a:prstGeom>
          <a:noFill/>
        </p:spPr>
        <p:txBody>
          <a:bodyPr wrap="none" rtlCol="0">
            <a:spAutoFit/>
          </a:bodyPr>
          <a:lstStyle/>
          <a:p>
            <a:r>
              <a:rPr lang="en-US" sz="2400" b="1" dirty="0" smtClean="0">
                <a:solidFill>
                  <a:schemeClr val="accent6">
                    <a:lumMod val="75000"/>
                  </a:schemeClr>
                </a:solidFill>
              </a:rPr>
              <a:t>Examples of </a:t>
            </a:r>
          </a:p>
          <a:p>
            <a:r>
              <a:rPr lang="en-US" sz="2400" b="1" dirty="0" smtClean="0">
                <a:solidFill>
                  <a:schemeClr val="accent6">
                    <a:lumMod val="75000"/>
                  </a:schemeClr>
                </a:solidFill>
              </a:rPr>
              <a:t>Low Severity </a:t>
            </a:r>
          </a:p>
          <a:p>
            <a:r>
              <a:rPr lang="en-US" sz="2400" b="1" dirty="0" smtClean="0">
                <a:solidFill>
                  <a:schemeClr val="accent6">
                    <a:lumMod val="75000"/>
                  </a:schemeClr>
                </a:solidFill>
              </a:rPr>
              <a:t>Low Priority</a:t>
            </a:r>
            <a:endParaRPr lang="en-US" sz="2400" b="1" dirty="0">
              <a:solidFill>
                <a:schemeClr val="accent6">
                  <a:lumMod val="75000"/>
                </a:schemeClr>
              </a:solidFill>
            </a:endParaRPr>
          </a:p>
        </p:txBody>
      </p:sp>
      <p:sp>
        <p:nvSpPr>
          <p:cNvPr id="14" name="TextBox 13"/>
          <p:cNvSpPr txBox="1"/>
          <p:nvPr/>
        </p:nvSpPr>
        <p:spPr>
          <a:xfrm>
            <a:off x="1371602" y="4648201"/>
            <a:ext cx="1869871" cy="1200329"/>
          </a:xfrm>
          <a:prstGeom prst="rect">
            <a:avLst/>
          </a:prstGeom>
          <a:noFill/>
        </p:spPr>
        <p:txBody>
          <a:bodyPr wrap="none" rtlCol="0">
            <a:spAutoFit/>
          </a:bodyPr>
          <a:lstStyle/>
          <a:p>
            <a:r>
              <a:rPr lang="en-US" sz="2400" b="1" dirty="0" smtClean="0">
                <a:solidFill>
                  <a:srgbClr val="FFC000"/>
                </a:solidFill>
              </a:rPr>
              <a:t>Examples of </a:t>
            </a:r>
          </a:p>
          <a:p>
            <a:r>
              <a:rPr lang="en-US" sz="2400" b="1" dirty="0" smtClean="0">
                <a:solidFill>
                  <a:srgbClr val="FFC000"/>
                </a:solidFill>
              </a:rPr>
              <a:t>High Severity</a:t>
            </a:r>
          </a:p>
          <a:p>
            <a:r>
              <a:rPr lang="en-US" sz="2400" b="1" dirty="0" smtClean="0">
                <a:solidFill>
                  <a:srgbClr val="FFC000"/>
                </a:solidFill>
              </a:rPr>
              <a:t>Low priority</a:t>
            </a:r>
            <a:endParaRPr lang="en-US" sz="2400" b="1" dirty="0">
              <a:solidFill>
                <a:srgbClr val="FFC000"/>
              </a:solidFill>
            </a:endParaRPr>
          </a:p>
        </p:txBody>
      </p:sp>
      <p:sp>
        <p:nvSpPr>
          <p:cNvPr id="15" name="TextBox 14"/>
          <p:cNvSpPr txBox="1"/>
          <p:nvPr/>
        </p:nvSpPr>
        <p:spPr>
          <a:xfrm>
            <a:off x="6172200" y="4572001"/>
            <a:ext cx="2270389" cy="1200329"/>
          </a:xfrm>
          <a:prstGeom prst="rect">
            <a:avLst/>
          </a:prstGeom>
          <a:noFill/>
        </p:spPr>
        <p:txBody>
          <a:bodyPr wrap="square" rtlCol="0">
            <a:spAutoFit/>
          </a:bodyPr>
          <a:lstStyle/>
          <a:p>
            <a:r>
              <a:rPr lang="en-US" sz="2400" b="1" dirty="0" smtClean="0">
                <a:solidFill>
                  <a:srgbClr val="00B050"/>
                </a:solidFill>
              </a:rPr>
              <a:t>Examples of </a:t>
            </a:r>
          </a:p>
          <a:p>
            <a:r>
              <a:rPr lang="en-US" sz="2400" b="1" dirty="0" smtClean="0">
                <a:solidFill>
                  <a:srgbClr val="00B050"/>
                </a:solidFill>
              </a:rPr>
              <a:t>Low Severity</a:t>
            </a:r>
          </a:p>
          <a:p>
            <a:r>
              <a:rPr lang="en-US" sz="2400" b="1" dirty="0" smtClean="0">
                <a:solidFill>
                  <a:srgbClr val="00B050"/>
                </a:solidFill>
              </a:rPr>
              <a:t>High priority</a:t>
            </a:r>
            <a:endParaRPr lang="en-US" sz="2400" b="1" dirty="0">
              <a:solidFill>
                <a:srgbClr val="00B050"/>
              </a:solidFill>
            </a:endParaRPr>
          </a:p>
        </p:txBody>
      </p:sp>
    </p:spTree>
    <p:extLst>
      <p:ext uri="{BB962C8B-B14F-4D97-AF65-F5344CB8AC3E}">
        <p14:creationId xmlns:p14="http://schemas.microsoft.com/office/powerpoint/2010/main" val="243687765"/>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Users\SRI\Downloads\sevpri.png"/>
          <p:cNvPicPr/>
          <p:nvPr/>
        </p:nvPicPr>
        <p:blipFill>
          <a:blip r:embed="rId2" cstate="print"/>
          <a:srcRect/>
          <a:stretch>
            <a:fillRect/>
          </a:stretch>
        </p:blipFill>
        <p:spPr bwMode="auto">
          <a:xfrm>
            <a:off x="76200" y="381000"/>
            <a:ext cx="8991600" cy="5638800"/>
          </a:xfrm>
          <a:prstGeom prst="rect">
            <a:avLst/>
          </a:prstGeom>
          <a:noFill/>
          <a:ln w="9525">
            <a:solidFill>
              <a:srgbClr val="FF0000"/>
            </a:solidFill>
            <a:miter lim="800000"/>
            <a:headEnd/>
            <a:tailEnd/>
          </a:ln>
        </p:spPr>
      </p:pic>
    </p:spTree>
    <p:extLst>
      <p:ext uri="{BB962C8B-B14F-4D97-AF65-F5344CB8AC3E}">
        <p14:creationId xmlns:p14="http://schemas.microsoft.com/office/powerpoint/2010/main" val="1966474175"/>
      </p:ext>
    </p:extLst>
  </p:cSld>
  <p:clrMapOvr>
    <a:masterClrMapping/>
  </p:clrMapOvr>
  <p:transition spd="slow">
    <p:pull/>
  </p:transition>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4">
              <a:lumMod val="75000"/>
            </a:schemeClr>
          </a:solidFill>
          <a:effectLst>
            <a:innerShdw blurRad="63500" dist="50800" dir="18900000">
              <a:prstClr val="black">
                <a:alpha val="50000"/>
              </a:prstClr>
            </a:innerShdw>
          </a:effectLst>
        </p:spPr>
        <p:txBody>
          <a:bodyPr>
            <a:normAutofit/>
          </a:bodyPr>
          <a:lstStyle/>
          <a:p>
            <a:r>
              <a:rPr lang="en-US" sz="6000" b="1" dirty="0" smtClean="0">
                <a:solidFill>
                  <a:schemeClr val="accent6">
                    <a:lumMod val="75000"/>
                  </a:schemeClr>
                </a:solidFill>
              </a:rPr>
              <a:t>Reliability Testing</a:t>
            </a:r>
            <a:endParaRPr lang="en-US" sz="6000" b="1" dirty="0">
              <a:solidFill>
                <a:schemeClr val="accent6">
                  <a:lumMod val="75000"/>
                </a:schemeClr>
              </a:solidFill>
            </a:endParaRPr>
          </a:p>
        </p:txBody>
      </p:sp>
      <p:sp>
        <p:nvSpPr>
          <p:cNvPr id="3" name="Content Placeholder 2"/>
          <p:cNvSpPr>
            <a:spLocks noGrp="1"/>
          </p:cNvSpPr>
          <p:nvPr>
            <p:ph idx="1"/>
          </p:nvPr>
        </p:nvSpPr>
        <p:spPr/>
        <p:txBody>
          <a:bodyPr/>
          <a:lstStyle/>
          <a:p>
            <a:r>
              <a:rPr lang="en-US" b="1" dirty="0" smtClean="0">
                <a:solidFill>
                  <a:srgbClr val="00B050"/>
                </a:solidFill>
              </a:rPr>
              <a:t>Testing the Functionality of an Application for a continues period of time is know as Reliability testing.</a:t>
            </a:r>
          </a:p>
          <a:p>
            <a:endParaRPr lang="en-US" b="1" dirty="0">
              <a:solidFill>
                <a:srgbClr val="00B050"/>
              </a:solidFill>
            </a:endParaRPr>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4800" y="3276600"/>
            <a:ext cx="8610600" cy="3200400"/>
          </a:xfrm>
          <a:prstGeom prst="rect">
            <a:avLst/>
          </a:prstGeom>
          <a:ln>
            <a:solidFill>
              <a:srgbClr val="00B050"/>
            </a:solidFill>
          </a:ln>
          <a:effectLst>
            <a:glow rad="101600">
              <a:schemeClr val="accent3">
                <a:satMod val="175000"/>
                <a:alpha val="40000"/>
              </a:schemeClr>
            </a:glow>
            <a:outerShdw blurRad="40000" dist="20000" dir="5400000" rotWithShape="0">
              <a:srgbClr val="000000">
                <a:alpha val="38000"/>
              </a:srgbClr>
            </a:outerShdw>
          </a:effectLst>
        </p:spPr>
        <p:style>
          <a:lnRef idx="3">
            <a:schemeClr val="lt1"/>
          </a:lnRef>
          <a:fillRef idx="1">
            <a:schemeClr val="accent2"/>
          </a:fillRef>
          <a:effectRef idx="1">
            <a:schemeClr val="accent2"/>
          </a:effectRef>
          <a:fontRef idx="minor">
            <a:schemeClr val="lt1"/>
          </a:fontRef>
        </p:style>
      </p:pic>
    </p:spTree>
    <p:extLst>
      <p:ext uri="{BB962C8B-B14F-4D97-AF65-F5344CB8AC3E}">
        <p14:creationId xmlns:p14="http://schemas.microsoft.com/office/powerpoint/2010/main" val="1138003789"/>
      </p:ext>
    </p:extLst>
  </p:cSld>
  <p:clrMapOvr>
    <a:masterClrMapping/>
  </p:clrMapOvr>
  <mc:AlternateContent xmlns:mc="http://schemas.openxmlformats.org/markup-compatibility/2006" xmlns:p14="http://schemas.microsoft.com/office/powerpoint/2010/main">
    <mc:Choice Requires="p14">
      <p:transition spd="slow" p14:dur="3000">
        <p14:shred/>
      </p:transition>
    </mc:Choice>
    <mc:Fallback xmlns="">
      <p:transition spd="slow">
        <p:fade/>
      </p:transition>
    </mc:Fallback>
  </mc:AlternateContent>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style>
          <a:lnRef idx="3">
            <a:schemeClr val="lt1"/>
          </a:lnRef>
          <a:fillRef idx="1">
            <a:schemeClr val="accent4"/>
          </a:fillRef>
          <a:effectRef idx="1">
            <a:schemeClr val="accent4"/>
          </a:effectRef>
          <a:fontRef idx="minor">
            <a:schemeClr val="lt1"/>
          </a:fontRef>
        </p:style>
        <p:txBody>
          <a:bodyPr>
            <a:normAutofit fontScale="90000"/>
          </a:bodyPr>
          <a:lstStyle/>
          <a:p>
            <a:r>
              <a:rPr lang="en-US" sz="6000" b="1" dirty="0" smtClean="0">
                <a:solidFill>
                  <a:schemeClr val="accent6">
                    <a:lumMod val="75000"/>
                  </a:schemeClr>
                </a:solidFill>
              </a:rPr>
              <a:t>BUG LIFE CYCLE</a:t>
            </a:r>
            <a:endParaRPr lang="en-US" sz="6000" b="1" dirty="0">
              <a:solidFill>
                <a:schemeClr val="accent6">
                  <a:lumMod val="75000"/>
                </a:schemeClr>
              </a:solidFill>
            </a:endParaRPr>
          </a:p>
        </p:txBody>
      </p:sp>
      <p:pic>
        <p:nvPicPr>
          <p:cNvPr id="4" name="Content Placeholder 3" descr="C:\Users\SRI\Downloads\Buglife cycle.png"/>
          <p:cNvPicPr>
            <a:picLocks noGrp="1"/>
          </p:cNvPicPr>
          <p:nvPr>
            <p:ph idx="1"/>
          </p:nvPr>
        </p:nvPicPr>
        <p:blipFill>
          <a:blip r:embed="rId2" cstate="print"/>
          <a:srcRect/>
          <a:stretch>
            <a:fillRect/>
          </a:stretch>
        </p:blipFill>
        <p:spPr bwMode="auto">
          <a:xfrm>
            <a:off x="152400" y="1219200"/>
            <a:ext cx="8839200" cy="5562600"/>
          </a:xfrm>
          <a:prstGeom prst="rect">
            <a:avLst/>
          </a:prstGeom>
          <a:noFill/>
          <a:ln w="9525">
            <a:noFill/>
            <a:miter lim="800000"/>
            <a:headEnd/>
            <a:tailEnd/>
          </a:ln>
        </p:spPr>
      </p:pic>
    </p:spTree>
    <p:extLst>
      <p:ext uri="{BB962C8B-B14F-4D97-AF65-F5344CB8AC3E}">
        <p14:creationId xmlns:p14="http://schemas.microsoft.com/office/powerpoint/2010/main" val="1029518927"/>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2">
            <a:schemeClr val="accent5">
              <a:shade val="50000"/>
            </a:schemeClr>
          </a:lnRef>
          <a:fillRef idx="1">
            <a:schemeClr val="accent5"/>
          </a:fillRef>
          <a:effectRef idx="0">
            <a:schemeClr val="accent5"/>
          </a:effectRef>
          <a:fontRef idx="minor">
            <a:schemeClr val="lt1"/>
          </a:fontRef>
        </p:style>
        <p:txBody>
          <a:bodyPr/>
          <a:lstStyle/>
          <a:p>
            <a:r>
              <a:rPr lang="en-US" b="1" dirty="0" smtClean="0">
                <a:solidFill>
                  <a:srgbClr val="C00000"/>
                </a:solidFill>
              </a:rPr>
              <a:t>Rejection Reasons</a:t>
            </a:r>
            <a:endParaRPr lang="en-US" b="1" dirty="0">
              <a:solidFill>
                <a:srgbClr val="C00000"/>
              </a:solidFill>
            </a:endParaRPr>
          </a:p>
        </p:txBody>
      </p:sp>
      <p:sp>
        <p:nvSpPr>
          <p:cNvPr id="3" name="Content Placeholder 2"/>
          <p:cNvSpPr>
            <a:spLocks noGrp="1"/>
          </p:cNvSpPr>
          <p:nvPr>
            <p:ph idx="1"/>
          </p:nvPr>
        </p:nvSpPr>
        <p:spPr/>
        <p:txBody>
          <a:bodyPr>
            <a:normAutofit fontScale="92500"/>
          </a:bodyPr>
          <a:lstStyle/>
          <a:p>
            <a:r>
              <a:rPr lang="en-US" sz="3600" b="1" u="sng" dirty="0" smtClean="0">
                <a:solidFill>
                  <a:schemeClr val="accent6">
                    <a:lumMod val="75000"/>
                  </a:schemeClr>
                </a:solidFill>
              </a:rPr>
              <a:t>Enhancement: </a:t>
            </a:r>
            <a:r>
              <a:rPr lang="en-US" b="1" dirty="0" smtClean="0">
                <a:solidFill>
                  <a:srgbClr val="00B050"/>
                </a:solidFill>
              </a:rPr>
              <a:t>It will be implemented in later phases.</a:t>
            </a:r>
            <a:endParaRPr lang="en-US" b="1" u="sng" dirty="0" smtClean="0">
              <a:solidFill>
                <a:srgbClr val="00B050"/>
              </a:solidFill>
            </a:endParaRPr>
          </a:p>
          <a:p>
            <a:r>
              <a:rPr lang="en-US" sz="3600" b="1" u="sng" dirty="0" smtClean="0">
                <a:solidFill>
                  <a:srgbClr val="C00000"/>
                </a:solidFill>
              </a:rPr>
              <a:t>Need more information:</a:t>
            </a:r>
            <a:r>
              <a:rPr lang="en-US" sz="3600" b="1" dirty="0">
                <a:solidFill>
                  <a:srgbClr val="C00000"/>
                </a:solidFill>
              </a:rPr>
              <a:t> </a:t>
            </a:r>
            <a:r>
              <a:rPr lang="en-US" b="1" dirty="0" smtClean="0">
                <a:solidFill>
                  <a:srgbClr val="00B050"/>
                </a:solidFill>
              </a:rPr>
              <a:t>Developing team will accept but they need more information</a:t>
            </a:r>
            <a:r>
              <a:rPr lang="en-US" dirty="0" smtClean="0">
                <a:solidFill>
                  <a:srgbClr val="00B050"/>
                </a:solidFill>
              </a:rPr>
              <a:t>.</a:t>
            </a:r>
            <a:endParaRPr lang="en-US" u="sng" dirty="0" smtClean="0">
              <a:solidFill>
                <a:schemeClr val="accent6">
                  <a:lumMod val="75000"/>
                </a:schemeClr>
              </a:solidFill>
            </a:endParaRPr>
          </a:p>
          <a:p>
            <a:r>
              <a:rPr lang="en-US" sz="3600" b="1" u="sng" dirty="0" smtClean="0">
                <a:solidFill>
                  <a:srgbClr val="FF0000"/>
                </a:solidFill>
              </a:rPr>
              <a:t>Not Reproducible:</a:t>
            </a:r>
            <a:r>
              <a:rPr lang="en-US" sz="3600" b="1" dirty="0" smtClean="0">
                <a:solidFill>
                  <a:srgbClr val="FF0000"/>
                </a:solidFill>
              </a:rPr>
              <a:t>  </a:t>
            </a:r>
            <a:r>
              <a:rPr lang="en-US" b="1" dirty="0" smtClean="0">
                <a:solidFill>
                  <a:srgbClr val="00B050"/>
                </a:solidFill>
              </a:rPr>
              <a:t>Not able to find the bug in developers environment.</a:t>
            </a:r>
            <a:endParaRPr lang="en-US" b="1" u="sng" dirty="0" smtClean="0">
              <a:solidFill>
                <a:schemeClr val="accent6">
                  <a:lumMod val="75000"/>
                </a:schemeClr>
              </a:solidFill>
            </a:endParaRPr>
          </a:p>
          <a:p>
            <a:r>
              <a:rPr lang="en-US" sz="3600" b="1" u="sng" dirty="0" smtClean="0">
                <a:solidFill>
                  <a:srgbClr val="002060"/>
                </a:solidFill>
              </a:rPr>
              <a:t>As Designed: </a:t>
            </a:r>
            <a:r>
              <a:rPr lang="en-US" sz="3600" b="1" dirty="0" smtClean="0">
                <a:solidFill>
                  <a:srgbClr val="00B050"/>
                </a:solidFill>
              </a:rPr>
              <a:t>Tester will think it’s a bug but as per client requirement it was working. </a:t>
            </a:r>
            <a:endParaRPr lang="en-US" sz="3600" b="1" u="sng" dirty="0">
              <a:solidFill>
                <a:schemeClr val="accent6">
                  <a:lumMod val="75000"/>
                </a:schemeClr>
              </a:solidFill>
            </a:endParaRPr>
          </a:p>
        </p:txBody>
      </p:sp>
    </p:spTree>
    <p:extLst>
      <p:ext uri="{BB962C8B-B14F-4D97-AF65-F5344CB8AC3E}">
        <p14:creationId xmlns:p14="http://schemas.microsoft.com/office/powerpoint/2010/main" val="649251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effectLst>
            <a:glow rad="101600">
              <a:schemeClr val="accent3">
                <a:satMod val="175000"/>
                <a:alpha val="40000"/>
              </a:schemeClr>
            </a:glow>
            <a:outerShdw blurRad="40000" dist="20000" dir="5400000" rotWithShape="0">
              <a:srgbClr val="000000">
                <a:alpha val="38000"/>
              </a:srgbClr>
            </a:outerShdw>
          </a:effectLst>
        </p:spPr>
        <p:style>
          <a:lnRef idx="3">
            <a:schemeClr val="lt1"/>
          </a:lnRef>
          <a:fillRef idx="1">
            <a:schemeClr val="accent3"/>
          </a:fillRef>
          <a:effectRef idx="1">
            <a:schemeClr val="accent3"/>
          </a:effectRef>
          <a:fontRef idx="minor">
            <a:schemeClr val="lt1"/>
          </a:fontRef>
        </p:style>
        <p:txBody>
          <a:bodyPr>
            <a:normAutofit/>
          </a:bodyPr>
          <a:lstStyle/>
          <a:p>
            <a:r>
              <a:rPr lang="en-US" sz="5400" b="1" dirty="0" smtClean="0">
                <a:solidFill>
                  <a:srgbClr val="FFFF00"/>
                </a:solidFill>
              </a:rPr>
              <a:t>Agile method</a:t>
            </a:r>
            <a:endParaRPr lang="en-US" sz="5400" b="1" dirty="0">
              <a:solidFill>
                <a:srgbClr val="FFFF00"/>
              </a:solidFill>
            </a:endParaRPr>
          </a:p>
        </p:txBody>
      </p:sp>
      <p:sp>
        <p:nvSpPr>
          <p:cNvPr id="3" name="Content Placeholder 2"/>
          <p:cNvSpPr>
            <a:spLocks noGrp="1"/>
          </p:cNvSpPr>
          <p:nvPr>
            <p:ph idx="1"/>
          </p:nvPr>
        </p:nvSpPr>
        <p:spPr/>
        <p:txBody>
          <a:bodyPr/>
          <a:lstStyle/>
          <a:p>
            <a:r>
              <a:rPr lang="en-US" b="1" dirty="0" smtClean="0">
                <a:solidFill>
                  <a:srgbClr val="00B050"/>
                </a:solidFill>
              </a:rPr>
              <a:t>Agile is a software Development process that happens on an Iterative and Incremental approach.</a:t>
            </a:r>
          </a:p>
          <a:p>
            <a:r>
              <a:rPr lang="en-US" b="1" dirty="0" smtClean="0">
                <a:solidFill>
                  <a:srgbClr val="00B050"/>
                </a:solidFill>
              </a:rPr>
              <a:t>90% of companies are using Agile method.</a:t>
            </a:r>
          </a:p>
          <a:p>
            <a:r>
              <a:rPr lang="en-US" b="1" dirty="0" smtClean="0">
                <a:solidFill>
                  <a:srgbClr val="00B050"/>
                </a:solidFill>
              </a:rPr>
              <a:t>It is a combination of Iterative and Incremental.</a:t>
            </a:r>
          </a:p>
          <a:p>
            <a:r>
              <a:rPr lang="en-US" b="1" dirty="0" smtClean="0">
                <a:solidFill>
                  <a:srgbClr val="00B050"/>
                </a:solidFill>
              </a:rPr>
              <a:t>There are 12 principles in Agile </a:t>
            </a:r>
            <a:endParaRPr lang="en-US" b="1" dirty="0">
              <a:solidFill>
                <a:srgbClr val="00B050"/>
              </a:solidFill>
            </a:endParaRPr>
          </a:p>
        </p:txBody>
      </p:sp>
    </p:spTree>
    <p:extLst>
      <p:ext uri="{BB962C8B-B14F-4D97-AF65-F5344CB8AC3E}">
        <p14:creationId xmlns:p14="http://schemas.microsoft.com/office/powerpoint/2010/main" val="2845741319"/>
      </p:ext>
    </p:extLst>
  </p:cSld>
  <p:clrMapOvr>
    <a:masterClrMapping/>
  </p:clrMapOvr>
  <p:transition spd="slow">
    <p:wheel spokes="1"/>
  </p:transition>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ve="http://schemas.openxmlformats.org/markup-compatibility/2006" xmlns:o="urn:schemas-microsoft-com:office:office" xmlns:m="http://schemas.openxmlformats.org/officeDocument/2006/math" xmlns:v="urn:schemas-microsoft-com:vml" xmlns:wp="http://schemas.openxmlformats.org/drawingml/2006/wordprocessingDrawing" xmlns:w10="urn:schemas-microsoft-com:office:word" xmlns:w="http://schemas.openxmlformats.org/wordprocessingml/2006/main" xmlns:wne="http://schemas.microsoft.com/office/word/2006/wordml" xmlns:a16="http://schemas.microsoft.com/office/drawing/2014/main" xmlns="" xmlns:lc="http://schemas.openxmlformats.org/drawingml/2006/lockedCanvas" id="{AC824302-F1AF-497E-9A0A-3DB885E4ED16}"/>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381000" y="1066800"/>
            <a:ext cx="8458200" cy="4800600"/>
          </a:xfrm>
          <a:prstGeom prst="rect">
            <a:avLst/>
          </a:prstGeom>
        </p:spPr>
      </p:pic>
    </p:spTree>
    <p:extLst>
      <p:ext uri="{BB962C8B-B14F-4D97-AF65-F5344CB8AC3E}">
        <p14:creationId xmlns:p14="http://schemas.microsoft.com/office/powerpoint/2010/main" val="120947984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1143001"/>
            <a:ext cx="8229600" cy="5262979"/>
          </a:xfrm>
          <a:prstGeom prst="rect">
            <a:avLst/>
          </a:prstGeom>
          <a:solidFill>
            <a:schemeClr val="accent5">
              <a:lumMod val="20000"/>
              <a:lumOff val="80000"/>
            </a:schemeClr>
          </a:solidFill>
          <a:ln>
            <a:solidFill>
              <a:srgbClr val="C00000"/>
            </a:solidFill>
          </a:ln>
        </p:spPr>
        <p:txBody>
          <a:bodyPr wrap="square" rtlCol="0">
            <a:spAutoFit/>
          </a:bodyPr>
          <a:lstStyle/>
          <a:p>
            <a:r>
              <a:rPr lang="en-US" sz="2800" b="1" dirty="0" smtClean="0">
                <a:solidFill>
                  <a:srgbClr val="C00000"/>
                </a:solidFill>
              </a:rPr>
              <a:t>1)Customer Satisfaction</a:t>
            </a:r>
          </a:p>
          <a:p>
            <a:r>
              <a:rPr lang="en-US" sz="2800" b="1" dirty="0" smtClean="0">
                <a:solidFill>
                  <a:srgbClr val="FF0000"/>
                </a:solidFill>
              </a:rPr>
              <a:t>2)Welcome changing Requirements</a:t>
            </a:r>
          </a:p>
          <a:p>
            <a:r>
              <a:rPr lang="en-US" sz="2800" b="1" dirty="0" smtClean="0">
                <a:solidFill>
                  <a:srgbClr val="FFC000"/>
                </a:solidFill>
              </a:rPr>
              <a:t>3)Delivery of working software frequently</a:t>
            </a:r>
          </a:p>
          <a:p>
            <a:r>
              <a:rPr lang="en-US" sz="2800" b="1" dirty="0" smtClean="0">
                <a:solidFill>
                  <a:srgbClr val="92D050"/>
                </a:solidFill>
              </a:rPr>
              <a:t>4)Work together</a:t>
            </a:r>
          </a:p>
          <a:p>
            <a:r>
              <a:rPr lang="en-US" sz="2800" b="1" dirty="0" smtClean="0">
                <a:solidFill>
                  <a:srgbClr val="00B0F0"/>
                </a:solidFill>
              </a:rPr>
              <a:t>5)Trust support</a:t>
            </a:r>
          </a:p>
          <a:p>
            <a:r>
              <a:rPr lang="en-US" sz="2800" b="1" dirty="0" smtClean="0">
                <a:solidFill>
                  <a:srgbClr val="0070C0"/>
                </a:solidFill>
              </a:rPr>
              <a:t>6)Face-to-Face Conversation</a:t>
            </a:r>
          </a:p>
          <a:p>
            <a:r>
              <a:rPr lang="en-US" sz="2800" b="1" dirty="0" smtClean="0">
                <a:solidFill>
                  <a:srgbClr val="7030A0"/>
                </a:solidFill>
              </a:rPr>
              <a:t>7)Working Software</a:t>
            </a:r>
          </a:p>
          <a:p>
            <a:r>
              <a:rPr lang="en-US" sz="2800" b="1" dirty="0" smtClean="0">
                <a:solidFill>
                  <a:schemeClr val="accent2"/>
                </a:solidFill>
              </a:rPr>
              <a:t>8)Sustainable Development</a:t>
            </a:r>
          </a:p>
          <a:p>
            <a:r>
              <a:rPr lang="en-US" sz="2800" b="1" dirty="0" smtClean="0">
                <a:solidFill>
                  <a:schemeClr val="bg2">
                    <a:lumMod val="50000"/>
                  </a:schemeClr>
                </a:solidFill>
              </a:rPr>
              <a:t>9)Technical Excellence</a:t>
            </a:r>
          </a:p>
          <a:p>
            <a:r>
              <a:rPr lang="en-US" sz="2800" b="1" dirty="0" smtClean="0">
                <a:solidFill>
                  <a:srgbClr val="C00000"/>
                </a:solidFill>
              </a:rPr>
              <a:t>10)Simplicity</a:t>
            </a:r>
          </a:p>
          <a:p>
            <a:r>
              <a:rPr lang="en-US" sz="2800" b="1" dirty="0" smtClean="0">
                <a:solidFill>
                  <a:schemeClr val="accent6">
                    <a:lumMod val="75000"/>
                  </a:schemeClr>
                </a:solidFill>
              </a:rPr>
              <a:t>11)Self Organizing Teams</a:t>
            </a:r>
          </a:p>
          <a:p>
            <a:r>
              <a:rPr lang="en-US" sz="2800" b="1" dirty="0" smtClean="0">
                <a:solidFill>
                  <a:schemeClr val="accent6">
                    <a:lumMod val="50000"/>
                  </a:schemeClr>
                </a:solidFill>
              </a:rPr>
              <a:t>12)Adjusts</a:t>
            </a:r>
            <a:endParaRPr lang="en-US" sz="2800" b="1" dirty="0">
              <a:solidFill>
                <a:schemeClr val="accent6">
                  <a:lumMod val="50000"/>
                </a:schemeClr>
              </a:solidFill>
            </a:endParaRPr>
          </a:p>
        </p:txBody>
      </p:sp>
    </p:spTree>
    <p:extLst>
      <p:ext uri="{BB962C8B-B14F-4D97-AF65-F5344CB8AC3E}">
        <p14:creationId xmlns:p14="http://schemas.microsoft.com/office/powerpoint/2010/main" val="779873684"/>
      </p:ext>
    </p:extLst>
  </p:cSld>
  <p:clrMapOvr>
    <a:masterClrMapping/>
  </p:clrMapOvr>
  <p:transition spd="slow">
    <p:randomBar dir="vert"/>
  </p:transition>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u="sng" dirty="0">
                <a:solidFill>
                  <a:schemeClr val="accent6">
                    <a:lumMod val="75000"/>
                  </a:schemeClr>
                </a:solidFill>
              </a:rPr>
              <a:t>1)Customer Satisfaction</a:t>
            </a:r>
            <a:br>
              <a:rPr lang="en-US" b="1" u="sng" dirty="0">
                <a:solidFill>
                  <a:schemeClr val="accent6">
                    <a:lumMod val="75000"/>
                  </a:schemeClr>
                </a:solidFill>
              </a:rPr>
            </a:br>
            <a:endParaRPr lang="en-US" u="sng" dirty="0">
              <a:solidFill>
                <a:schemeClr val="accent6">
                  <a:lumMod val="75000"/>
                </a:schemeClr>
              </a:solidFill>
            </a:endParaRPr>
          </a:p>
        </p:txBody>
      </p:sp>
      <p:sp>
        <p:nvSpPr>
          <p:cNvPr id="3" name="Content Placeholder 2"/>
          <p:cNvSpPr>
            <a:spLocks noGrp="1"/>
          </p:cNvSpPr>
          <p:nvPr>
            <p:ph idx="1"/>
          </p:nvPr>
        </p:nvSpPr>
        <p:spPr/>
        <p:txBody>
          <a:bodyPr/>
          <a:lstStyle/>
          <a:p>
            <a:r>
              <a:rPr lang="en-US" b="1" dirty="0" smtClean="0">
                <a:solidFill>
                  <a:srgbClr val="00B050"/>
                </a:solidFill>
              </a:rPr>
              <a:t>Highest priority is to satisfy the customer through early and continuous delivery.</a:t>
            </a:r>
            <a:endParaRPr lang="en-US" b="1" dirty="0">
              <a:solidFill>
                <a:srgbClr val="00B050"/>
              </a:solidFill>
            </a:endParaRPr>
          </a:p>
        </p:txBody>
      </p:sp>
    </p:spTree>
    <p:extLst>
      <p:ext uri="{BB962C8B-B14F-4D97-AF65-F5344CB8AC3E}">
        <p14:creationId xmlns:p14="http://schemas.microsoft.com/office/powerpoint/2010/main" val="3460596601"/>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u="sng" dirty="0">
                <a:solidFill>
                  <a:schemeClr val="accent6">
                    <a:lumMod val="75000"/>
                  </a:schemeClr>
                </a:solidFill>
              </a:rPr>
              <a:t>2)Welcome changing Requirements</a:t>
            </a:r>
            <a:br>
              <a:rPr lang="en-US" b="1" u="sng" dirty="0">
                <a:solidFill>
                  <a:schemeClr val="accent6">
                    <a:lumMod val="75000"/>
                  </a:schemeClr>
                </a:solidFill>
              </a:rPr>
            </a:br>
            <a:endParaRPr lang="en-US" u="sng" dirty="0">
              <a:solidFill>
                <a:schemeClr val="accent6">
                  <a:lumMod val="75000"/>
                </a:schemeClr>
              </a:solidFill>
            </a:endParaRPr>
          </a:p>
        </p:txBody>
      </p:sp>
      <p:sp>
        <p:nvSpPr>
          <p:cNvPr id="3" name="Content Placeholder 2"/>
          <p:cNvSpPr>
            <a:spLocks noGrp="1"/>
          </p:cNvSpPr>
          <p:nvPr>
            <p:ph idx="1"/>
          </p:nvPr>
        </p:nvSpPr>
        <p:spPr/>
        <p:txBody>
          <a:bodyPr/>
          <a:lstStyle/>
          <a:p>
            <a:r>
              <a:rPr lang="en-US" b="1" dirty="0" smtClean="0">
                <a:solidFill>
                  <a:srgbClr val="00B050"/>
                </a:solidFill>
              </a:rPr>
              <a:t>We can accept the changes in this process.</a:t>
            </a:r>
            <a:endParaRPr lang="en-US" b="1" dirty="0">
              <a:solidFill>
                <a:srgbClr val="00B050"/>
              </a:solidFill>
            </a:endParaRPr>
          </a:p>
        </p:txBody>
      </p:sp>
    </p:spTree>
    <p:extLst>
      <p:ext uri="{BB962C8B-B14F-4D97-AF65-F5344CB8AC3E}">
        <p14:creationId xmlns:p14="http://schemas.microsoft.com/office/powerpoint/2010/main" val="1362389455"/>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chemeClr val="accent6">
                    <a:lumMod val="75000"/>
                  </a:schemeClr>
                </a:solidFill>
              </a:rPr>
              <a:t>Why Testing is Required? </a:t>
            </a:r>
            <a:endParaRPr lang="en-US" b="1" dirty="0">
              <a:solidFill>
                <a:schemeClr val="accent6">
                  <a:lumMod val="75000"/>
                </a:schemeClr>
              </a:solidFill>
            </a:endParaRPr>
          </a:p>
        </p:txBody>
      </p:sp>
      <p:sp>
        <p:nvSpPr>
          <p:cNvPr id="3" name="Content Placeholder 2"/>
          <p:cNvSpPr>
            <a:spLocks noGrp="1"/>
          </p:cNvSpPr>
          <p:nvPr>
            <p:ph idx="1"/>
          </p:nvPr>
        </p:nvSpPr>
        <p:spPr/>
        <p:txBody>
          <a:bodyPr/>
          <a:lstStyle/>
          <a:p>
            <a:r>
              <a:rPr lang="en-US" b="1" dirty="0" smtClean="0">
                <a:solidFill>
                  <a:srgbClr val="00B050"/>
                </a:solidFill>
              </a:rPr>
              <a:t>To deliver the Quality product to the Client .</a:t>
            </a:r>
            <a:endParaRPr lang="en-US" b="1" dirty="0">
              <a:solidFill>
                <a:srgbClr val="00B050"/>
              </a:solidFill>
            </a:endParaRPr>
          </a:p>
        </p:txBody>
      </p:sp>
    </p:spTree>
    <p:extLst>
      <p:ext uri="{BB962C8B-B14F-4D97-AF65-F5344CB8AC3E}">
        <p14:creationId xmlns:p14="http://schemas.microsoft.com/office/powerpoint/2010/main" val="71893985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33400"/>
            <a:ext cx="8229600" cy="1143000"/>
          </a:xfrm>
        </p:spPr>
        <p:txBody>
          <a:bodyPr>
            <a:normAutofit fontScale="90000"/>
          </a:bodyPr>
          <a:lstStyle/>
          <a:p>
            <a:r>
              <a:rPr lang="en-US" b="1" u="sng" dirty="0">
                <a:solidFill>
                  <a:schemeClr val="accent6">
                    <a:lumMod val="75000"/>
                  </a:schemeClr>
                </a:solidFill>
              </a:rPr>
              <a:t>3)Delivery of working software frequently</a:t>
            </a:r>
            <a:br>
              <a:rPr lang="en-US" b="1" u="sng" dirty="0">
                <a:solidFill>
                  <a:schemeClr val="accent6">
                    <a:lumMod val="75000"/>
                  </a:schemeClr>
                </a:solidFill>
              </a:rPr>
            </a:br>
            <a:endParaRPr lang="en-US" u="sng" dirty="0">
              <a:solidFill>
                <a:schemeClr val="accent6">
                  <a:lumMod val="75000"/>
                </a:schemeClr>
              </a:solidFill>
            </a:endParaRPr>
          </a:p>
        </p:txBody>
      </p:sp>
      <p:sp>
        <p:nvSpPr>
          <p:cNvPr id="3" name="Content Placeholder 2"/>
          <p:cNvSpPr>
            <a:spLocks noGrp="1"/>
          </p:cNvSpPr>
          <p:nvPr>
            <p:ph idx="1"/>
          </p:nvPr>
        </p:nvSpPr>
        <p:spPr/>
        <p:txBody>
          <a:bodyPr/>
          <a:lstStyle/>
          <a:p>
            <a:r>
              <a:rPr lang="en-US" b="1" dirty="0" smtClean="0">
                <a:solidFill>
                  <a:srgbClr val="00B050"/>
                </a:solidFill>
              </a:rPr>
              <a:t>Need to deliver Quality software from a couple of weeks.</a:t>
            </a:r>
            <a:endParaRPr lang="en-US" b="1" dirty="0">
              <a:solidFill>
                <a:srgbClr val="00B050"/>
              </a:solidFill>
            </a:endParaRPr>
          </a:p>
        </p:txBody>
      </p:sp>
    </p:spTree>
    <p:extLst>
      <p:ext uri="{BB962C8B-B14F-4D97-AF65-F5344CB8AC3E}">
        <p14:creationId xmlns:p14="http://schemas.microsoft.com/office/powerpoint/2010/main" val="1048606743"/>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u="sng" dirty="0">
                <a:solidFill>
                  <a:schemeClr val="accent6">
                    <a:lumMod val="75000"/>
                  </a:schemeClr>
                </a:solidFill>
              </a:rPr>
              <a:t>4)Work together</a:t>
            </a:r>
            <a:br>
              <a:rPr lang="en-US" b="1" u="sng" dirty="0">
                <a:solidFill>
                  <a:schemeClr val="accent6">
                    <a:lumMod val="75000"/>
                  </a:schemeClr>
                </a:solidFill>
              </a:rPr>
            </a:br>
            <a:endParaRPr lang="en-US" u="sng" dirty="0">
              <a:solidFill>
                <a:schemeClr val="accent6">
                  <a:lumMod val="75000"/>
                </a:schemeClr>
              </a:solidFill>
            </a:endParaRPr>
          </a:p>
        </p:txBody>
      </p:sp>
      <p:sp>
        <p:nvSpPr>
          <p:cNvPr id="3" name="Content Placeholder 2"/>
          <p:cNvSpPr>
            <a:spLocks noGrp="1"/>
          </p:cNvSpPr>
          <p:nvPr>
            <p:ph idx="1"/>
          </p:nvPr>
        </p:nvSpPr>
        <p:spPr/>
        <p:txBody>
          <a:bodyPr/>
          <a:lstStyle/>
          <a:p>
            <a:r>
              <a:rPr lang="en-US" b="1" dirty="0" smtClean="0">
                <a:solidFill>
                  <a:srgbClr val="00B050"/>
                </a:solidFill>
              </a:rPr>
              <a:t>Business people and developers must work together daily through out project.  </a:t>
            </a:r>
            <a:endParaRPr lang="en-US" b="1" dirty="0">
              <a:solidFill>
                <a:srgbClr val="00B050"/>
              </a:solidFill>
            </a:endParaRPr>
          </a:p>
        </p:txBody>
      </p:sp>
    </p:spTree>
    <p:extLst>
      <p:ext uri="{BB962C8B-B14F-4D97-AF65-F5344CB8AC3E}">
        <p14:creationId xmlns:p14="http://schemas.microsoft.com/office/powerpoint/2010/main" val="3062009652"/>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u="sng" dirty="0">
                <a:solidFill>
                  <a:schemeClr val="accent6">
                    <a:lumMod val="75000"/>
                  </a:schemeClr>
                </a:solidFill>
              </a:rPr>
              <a:t>5)Trust support</a:t>
            </a:r>
            <a:br>
              <a:rPr lang="en-US" b="1" u="sng" dirty="0">
                <a:solidFill>
                  <a:schemeClr val="accent6">
                    <a:lumMod val="75000"/>
                  </a:schemeClr>
                </a:solidFill>
              </a:rPr>
            </a:br>
            <a:endParaRPr lang="en-US" u="sng" dirty="0">
              <a:solidFill>
                <a:schemeClr val="accent6">
                  <a:lumMod val="75000"/>
                </a:schemeClr>
              </a:solidFill>
            </a:endParaRPr>
          </a:p>
        </p:txBody>
      </p:sp>
      <p:sp>
        <p:nvSpPr>
          <p:cNvPr id="3" name="Content Placeholder 2"/>
          <p:cNvSpPr>
            <a:spLocks noGrp="1"/>
          </p:cNvSpPr>
          <p:nvPr>
            <p:ph idx="1"/>
          </p:nvPr>
        </p:nvSpPr>
        <p:spPr/>
        <p:txBody>
          <a:bodyPr/>
          <a:lstStyle/>
          <a:p>
            <a:r>
              <a:rPr lang="en-US" b="1" dirty="0" smtClean="0">
                <a:solidFill>
                  <a:srgbClr val="00B050"/>
                </a:solidFill>
              </a:rPr>
              <a:t>Build project based on motivated individuals give them the environment and support they need and trust them to get the job done.</a:t>
            </a:r>
          </a:p>
          <a:p>
            <a:r>
              <a:rPr lang="en-US" b="1" dirty="0" smtClean="0">
                <a:solidFill>
                  <a:srgbClr val="00B050"/>
                </a:solidFill>
              </a:rPr>
              <a:t>Here slum masters are involved. </a:t>
            </a:r>
            <a:endParaRPr lang="en-US" b="1" dirty="0">
              <a:solidFill>
                <a:srgbClr val="00B050"/>
              </a:solidFill>
            </a:endParaRPr>
          </a:p>
        </p:txBody>
      </p:sp>
    </p:spTree>
    <p:extLst>
      <p:ext uri="{BB962C8B-B14F-4D97-AF65-F5344CB8AC3E}">
        <p14:creationId xmlns:p14="http://schemas.microsoft.com/office/powerpoint/2010/main" val="2478923505"/>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u="sng" dirty="0">
                <a:solidFill>
                  <a:schemeClr val="accent6">
                    <a:lumMod val="75000"/>
                  </a:schemeClr>
                </a:solidFill>
              </a:rPr>
              <a:t>6)Face-to-Face Conversation</a:t>
            </a:r>
            <a:br>
              <a:rPr lang="en-US" b="1" u="sng" dirty="0">
                <a:solidFill>
                  <a:schemeClr val="accent6">
                    <a:lumMod val="75000"/>
                  </a:schemeClr>
                </a:solidFill>
              </a:rPr>
            </a:br>
            <a:endParaRPr lang="en-US" u="sng" dirty="0">
              <a:solidFill>
                <a:schemeClr val="accent6">
                  <a:lumMod val="75000"/>
                </a:schemeClr>
              </a:solidFill>
            </a:endParaRPr>
          </a:p>
        </p:txBody>
      </p:sp>
      <p:sp>
        <p:nvSpPr>
          <p:cNvPr id="3" name="Content Placeholder 2"/>
          <p:cNvSpPr>
            <a:spLocks noGrp="1"/>
          </p:cNvSpPr>
          <p:nvPr>
            <p:ph idx="1"/>
          </p:nvPr>
        </p:nvSpPr>
        <p:spPr/>
        <p:txBody>
          <a:bodyPr/>
          <a:lstStyle/>
          <a:p>
            <a:r>
              <a:rPr lang="en-US" b="1" dirty="0">
                <a:solidFill>
                  <a:srgbClr val="00B050"/>
                </a:solidFill>
              </a:rPr>
              <a:t>T</a:t>
            </a:r>
            <a:r>
              <a:rPr lang="en-US" b="1" dirty="0" smtClean="0">
                <a:solidFill>
                  <a:srgbClr val="00B050"/>
                </a:solidFill>
              </a:rPr>
              <a:t>his is most efficient and effective method of conveying information with in a development team. (Less Documentation)</a:t>
            </a:r>
            <a:endParaRPr lang="en-US" b="1" dirty="0">
              <a:solidFill>
                <a:srgbClr val="00B050"/>
              </a:solidFill>
            </a:endParaRPr>
          </a:p>
        </p:txBody>
      </p:sp>
    </p:spTree>
    <p:extLst>
      <p:ext uri="{BB962C8B-B14F-4D97-AF65-F5344CB8AC3E}">
        <p14:creationId xmlns:p14="http://schemas.microsoft.com/office/powerpoint/2010/main" val="776223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u="sng" dirty="0">
                <a:solidFill>
                  <a:schemeClr val="accent6">
                    <a:lumMod val="75000"/>
                  </a:schemeClr>
                </a:solidFill>
              </a:rPr>
              <a:t>7)Working Software</a:t>
            </a:r>
          </a:p>
        </p:txBody>
      </p:sp>
      <p:sp>
        <p:nvSpPr>
          <p:cNvPr id="3" name="Content Placeholder 2"/>
          <p:cNvSpPr>
            <a:spLocks noGrp="1"/>
          </p:cNvSpPr>
          <p:nvPr>
            <p:ph idx="1"/>
          </p:nvPr>
        </p:nvSpPr>
        <p:spPr/>
        <p:txBody>
          <a:bodyPr/>
          <a:lstStyle/>
          <a:p>
            <a:r>
              <a:rPr lang="en-US" b="1" dirty="0" smtClean="0">
                <a:solidFill>
                  <a:srgbClr val="00B050"/>
                </a:solidFill>
              </a:rPr>
              <a:t>It is primary measure of progress.</a:t>
            </a:r>
          </a:p>
          <a:p>
            <a:r>
              <a:rPr lang="en-US" b="1" dirty="0" smtClean="0">
                <a:solidFill>
                  <a:srgbClr val="00B050"/>
                </a:solidFill>
              </a:rPr>
              <a:t>It is a primary goal to developers.</a:t>
            </a:r>
            <a:endParaRPr lang="en-US" b="1" dirty="0">
              <a:solidFill>
                <a:srgbClr val="00B050"/>
              </a:solidFill>
            </a:endParaRPr>
          </a:p>
        </p:txBody>
      </p:sp>
    </p:spTree>
    <p:extLst>
      <p:ext uri="{BB962C8B-B14F-4D97-AF65-F5344CB8AC3E}">
        <p14:creationId xmlns:p14="http://schemas.microsoft.com/office/powerpoint/2010/main" val="125202658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u="sng" dirty="0">
                <a:solidFill>
                  <a:schemeClr val="accent6">
                    <a:lumMod val="75000"/>
                  </a:schemeClr>
                </a:solidFill>
              </a:rPr>
              <a:t>8)Sustainable Development</a:t>
            </a:r>
            <a:br>
              <a:rPr lang="en-US" b="1" u="sng" dirty="0">
                <a:solidFill>
                  <a:schemeClr val="accent6">
                    <a:lumMod val="75000"/>
                  </a:schemeClr>
                </a:solidFill>
              </a:rPr>
            </a:br>
            <a:endParaRPr lang="en-US" u="sng" dirty="0">
              <a:solidFill>
                <a:schemeClr val="accent6">
                  <a:lumMod val="75000"/>
                </a:schemeClr>
              </a:solidFill>
            </a:endParaRPr>
          </a:p>
        </p:txBody>
      </p:sp>
      <p:sp>
        <p:nvSpPr>
          <p:cNvPr id="3" name="Content Placeholder 2"/>
          <p:cNvSpPr>
            <a:spLocks noGrp="1"/>
          </p:cNvSpPr>
          <p:nvPr>
            <p:ph idx="1"/>
          </p:nvPr>
        </p:nvSpPr>
        <p:spPr/>
        <p:txBody>
          <a:bodyPr/>
          <a:lstStyle/>
          <a:p>
            <a:r>
              <a:rPr lang="en-US" b="1" dirty="0" smtClean="0">
                <a:solidFill>
                  <a:srgbClr val="00B050"/>
                </a:solidFill>
              </a:rPr>
              <a:t>Sponsors, Developers and user should be able to maintain a constant phase.</a:t>
            </a:r>
            <a:endParaRPr lang="en-US" b="1" dirty="0">
              <a:solidFill>
                <a:srgbClr val="00B050"/>
              </a:solidFill>
            </a:endParaRPr>
          </a:p>
        </p:txBody>
      </p:sp>
    </p:spTree>
    <p:extLst>
      <p:ext uri="{BB962C8B-B14F-4D97-AF65-F5344CB8AC3E}">
        <p14:creationId xmlns:p14="http://schemas.microsoft.com/office/powerpoint/2010/main" val="1105466669"/>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u="sng" dirty="0">
                <a:solidFill>
                  <a:schemeClr val="accent6">
                    <a:lumMod val="75000"/>
                  </a:schemeClr>
                </a:solidFill>
              </a:rPr>
              <a:t>9)Technical Excellence</a:t>
            </a:r>
            <a:br>
              <a:rPr lang="en-US" b="1" u="sng" dirty="0">
                <a:solidFill>
                  <a:schemeClr val="accent6">
                    <a:lumMod val="75000"/>
                  </a:schemeClr>
                </a:solidFill>
              </a:rPr>
            </a:br>
            <a:endParaRPr lang="en-US" u="sng" dirty="0">
              <a:solidFill>
                <a:schemeClr val="accent6">
                  <a:lumMod val="75000"/>
                </a:schemeClr>
              </a:solidFill>
            </a:endParaRPr>
          </a:p>
        </p:txBody>
      </p:sp>
      <p:sp>
        <p:nvSpPr>
          <p:cNvPr id="3" name="Content Placeholder 2"/>
          <p:cNvSpPr>
            <a:spLocks noGrp="1"/>
          </p:cNvSpPr>
          <p:nvPr>
            <p:ph idx="1"/>
          </p:nvPr>
        </p:nvSpPr>
        <p:spPr/>
        <p:txBody>
          <a:bodyPr/>
          <a:lstStyle/>
          <a:p>
            <a:r>
              <a:rPr lang="en-US" b="1" dirty="0" smtClean="0">
                <a:solidFill>
                  <a:srgbClr val="00B050"/>
                </a:solidFill>
              </a:rPr>
              <a:t>Continuous attention to technical excellence and  good design enhances.</a:t>
            </a:r>
            <a:endParaRPr lang="en-US" b="1" dirty="0">
              <a:solidFill>
                <a:srgbClr val="00B050"/>
              </a:solidFill>
            </a:endParaRPr>
          </a:p>
        </p:txBody>
      </p:sp>
    </p:spTree>
    <p:extLst>
      <p:ext uri="{BB962C8B-B14F-4D97-AF65-F5344CB8AC3E}">
        <p14:creationId xmlns:p14="http://schemas.microsoft.com/office/powerpoint/2010/main" val="794596687"/>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u="sng" dirty="0">
                <a:solidFill>
                  <a:schemeClr val="accent6">
                    <a:lumMod val="75000"/>
                  </a:schemeClr>
                </a:solidFill>
              </a:rPr>
              <a:t>10)Simplicity</a:t>
            </a:r>
            <a:br>
              <a:rPr lang="en-US" b="1" u="sng" dirty="0">
                <a:solidFill>
                  <a:schemeClr val="accent6">
                    <a:lumMod val="75000"/>
                  </a:schemeClr>
                </a:solidFill>
              </a:rPr>
            </a:br>
            <a:endParaRPr lang="en-US" u="sng" dirty="0">
              <a:solidFill>
                <a:schemeClr val="accent6">
                  <a:lumMod val="75000"/>
                </a:schemeClr>
              </a:solidFill>
            </a:endParaRPr>
          </a:p>
        </p:txBody>
      </p:sp>
      <p:sp>
        <p:nvSpPr>
          <p:cNvPr id="3" name="Content Placeholder 2"/>
          <p:cNvSpPr>
            <a:spLocks noGrp="1"/>
          </p:cNvSpPr>
          <p:nvPr>
            <p:ph idx="1"/>
          </p:nvPr>
        </p:nvSpPr>
        <p:spPr/>
        <p:txBody>
          <a:bodyPr/>
          <a:lstStyle/>
          <a:p>
            <a:r>
              <a:rPr lang="en-US" b="1" dirty="0" smtClean="0">
                <a:solidFill>
                  <a:srgbClr val="00B050"/>
                </a:solidFill>
              </a:rPr>
              <a:t>Make it simple as possible.</a:t>
            </a:r>
            <a:endParaRPr lang="en-US" b="1" dirty="0">
              <a:solidFill>
                <a:srgbClr val="00B050"/>
              </a:solidFill>
            </a:endParaRPr>
          </a:p>
        </p:txBody>
      </p:sp>
    </p:spTree>
    <p:extLst>
      <p:ext uri="{BB962C8B-B14F-4D97-AF65-F5344CB8AC3E}">
        <p14:creationId xmlns:p14="http://schemas.microsoft.com/office/powerpoint/2010/main" val="2034677599"/>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u="sng" dirty="0">
                <a:solidFill>
                  <a:schemeClr val="accent6">
                    <a:lumMod val="75000"/>
                  </a:schemeClr>
                </a:solidFill>
              </a:rPr>
              <a:t>11)Self Organizing Teams</a:t>
            </a:r>
            <a:br>
              <a:rPr lang="en-US" b="1" u="sng" dirty="0">
                <a:solidFill>
                  <a:schemeClr val="accent6">
                    <a:lumMod val="75000"/>
                  </a:schemeClr>
                </a:solidFill>
              </a:rPr>
            </a:br>
            <a:endParaRPr lang="en-US" u="sng" dirty="0"/>
          </a:p>
        </p:txBody>
      </p:sp>
      <p:sp>
        <p:nvSpPr>
          <p:cNvPr id="3" name="Content Placeholder 2"/>
          <p:cNvSpPr>
            <a:spLocks noGrp="1"/>
          </p:cNvSpPr>
          <p:nvPr>
            <p:ph idx="1"/>
          </p:nvPr>
        </p:nvSpPr>
        <p:spPr/>
        <p:txBody>
          <a:bodyPr/>
          <a:lstStyle/>
          <a:p>
            <a:r>
              <a:rPr lang="en-US" b="1" dirty="0" smtClean="0">
                <a:solidFill>
                  <a:srgbClr val="00B050"/>
                </a:solidFill>
              </a:rPr>
              <a:t>Requirements and designs emerge from self organizing team.</a:t>
            </a:r>
            <a:endParaRPr lang="en-US" b="1" dirty="0">
              <a:solidFill>
                <a:srgbClr val="00B050"/>
              </a:solidFill>
            </a:endParaRPr>
          </a:p>
        </p:txBody>
      </p:sp>
    </p:spTree>
    <p:extLst>
      <p:ext uri="{BB962C8B-B14F-4D97-AF65-F5344CB8AC3E}">
        <p14:creationId xmlns:p14="http://schemas.microsoft.com/office/powerpoint/2010/main" val="2324410467"/>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u="sng" dirty="0">
                <a:solidFill>
                  <a:schemeClr val="accent6">
                    <a:lumMod val="75000"/>
                  </a:schemeClr>
                </a:solidFill>
              </a:rPr>
              <a:t>12)Adjusts</a:t>
            </a:r>
            <a:br>
              <a:rPr lang="en-US" b="1" u="sng" dirty="0">
                <a:solidFill>
                  <a:schemeClr val="accent6">
                    <a:lumMod val="75000"/>
                  </a:schemeClr>
                </a:solidFill>
              </a:rPr>
            </a:br>
            <a:endParaRPr lang="en-US" u="sng" dirty="0">
              <a:solidFill>
                <a:schemeClr val="accent6">
                  <a:lumMod val="75000"/>
                </a:schemeClr>
              </a:solidFill>
            </a:endParaRPr>
          </a:p>
        </p:txBody>
      </p:sp>
      <p:sp>
        <p:nvSpPr>
          <p:cNvPr id="3" name="Content Placeholder 2"/>
          <p:cNvSpPr>
            <a:spLocks noGrp="1"/>
          </p:cNvSpPr>
          <p:nvPr>
            <p:ph idx="1"/>
          </p:nvPr>
        </p:nvSpPr>
        <p:spPr/>
        <p:txBody>
          <a:bodyPr/>
          <a:lstStyle/>
          <a:p>
            <a:r>
              <a:rPr lang="en-US" b="1" dirty="0" smtClean="0">
                <a:solidFill>
                  <a:srgbClr val="00B050"/>
                </a:solidFill>
              </a:rPr>
              <a:t>Team reflects on how to become more effective.</a:t>
            </a:r>
            <a:endParaRPr lang="en-US" b="1" dirty="0">
              <a:solidFill>
                <a:srgbClr val="00B050"/>
              </a:solidFill>
            </a:endParaRPr>
          </a:p>
        </p:txBody>
      </p:sp>
    </p:spTree>
    <p:extLst>
      <p:ext uri="{BB962C8B-B14F-4D97-AF65-F5344CB8AC3E}">
        <p14:creationId xmlns:p14="http://schemas.microsoft.com/office/powerpoint/2010/main" val="4166400389"/>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chemeClr val="accent6">
                    <a:lumMod val="75000"/>
                  </a:schemeClr>
                </a:solidFill>
              </a:rPr>
              <a:t>PRODUCT BASE COMPANY?</a:t>
            </a:r>
            <a:endParaRPr lang="en-US" b="1" dirty="0">
              <a:solidFill>
                <a:schemeClr val="accent6">
                  <a:lumMod val="75000"/>
                </a:schemeClr>
              </a:solidFill>
            </a:endParaRPr>
          </a:p>
        </p:txBody>
      </p:sp>
      <p:sp>
        <p:nvSpPr>
          <p:cNvPr id="3" name="Content Placeholder 2"/>
          <p:cNvSpPr>
            <a:spLocks noGrp="1"/>
          </p:cNvSpPr>
          <p:nvPr>
            <p:ph idx="1"/>
          </p:nvPr>
        </p:nvSpPr>
        <p:spPr/>
        <p:txBody>
          <a:bodyPr/>
          <a:lstStyle/>
          <a:p>
            <a:r>
              <a:rPr lang="en-US" b="1" dirty="0" smtClean="0">
                <a:solidFill>
                  <a:srgbClr val="00B050"/>
                </a:solidFill>
              </a:rPr>
              <a:t>These Applications are used by all kinds of customers.</a:t>
            </a:r>
          </a:p>
          <a:p>
            <a:r>
              <a:rPr lang="en-US" b="1" dirty="0" smtClean="0">
                <a:solidFill>
                  <a:srgbClr val="00B050"/>
                </a:solidFill>
              </a:rPr>
              <a:t>Ex: Google, Microsoft, Wipro.</a:t>
            </a:r>
            <a:endParaRPr lang="en-US" b="1" dirty="0">
              <a:solidFill>
                <a:srgbClr val="00B050"/>
              </a:solidFill>
            </a:endParaRPr>
          </a:p>
        </p:txBody>
      </p:sp>
    </p:spTree>
    <p:extLst>
      <p:ext uri="{BB962C8B-B14F-4D97-AF65-F5344CB8AC3E}">
        <p14:creationId xmlns:p14="http://schemas.microsoft.com/office/powerpoint/2010/main" val="80198374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6">
              <a:lumMod val="20000"/>
              <a:lumOff val="80000"/>
            </a:schemeClr>
          </a:solidFill>
        </p:spPr>
        <p:txBody>
          <a:bodyPr/>
          <a:lstStyle/>
          <a:p>
            <a:r>
              <a:rPr lang="en-US" b="1" dirty="0" smtClean="0">
                <a:solidFill>
                  <a:schemeClr val="accent6">
                    <a:lumMod val="75000"/>
                  </a:schemeClr>
                </a:solidFill>
              </a:rPr>
              <a:t>Agile Methodologies</a:t>
            </a:r>
            <a:endParaRPr lang="en-US" b="1" dirty="0">
              <a:solidFill>
                <a:schemeClr val="accent6">
                  <a:lumMod val="75000"/>
                </a:schemeClr>
              </a:solidFill>
            </a:endParaRPr>
          </a:p>
        </p:txBody>
      </p:sp>
      <p:sp>
        <p:nvSpPr>
          <p:cNvPr id="3" name="Content Placeholder 2"/>
          <p:cNvSpPr>
            <a:spLocks noGrp="1"/>
          </p:cNvSpPr>
          <p:nvPr>
            <p:ph idx="1"/>
          </p:nvPr>
        </p:nvSpPr>
        <p:spPr/>
        <p:txBody>
          <a:bodyPr/>
          <a:lstStyle/>
          <a:p>
            <a:pPr marL="514350" indent="-514350">
              <a:buFont typeface="+mj-lt"/>
              <a:buAutoNum type="arabicPeriod"/>
            </a:pPr>
            <a:r>
              <a:rPr lang="en-US" b="1" dirty="0" smtClean="0">
                <a:solidFill>
                  <a:srgbClr val="C00000"/>
                </a:solidFill>
              </a:rPr>
              <a:t>Extreme Programming (XP)</a:t>
            </a:r>
          </a:p>
          <a:p>
            <a:pPr marL="514350" indent="-514350">
              <a:buFont typeface="+mj-lt"/>
              <a:buAutoNum type="arabicPeriod"/>
            </a:pPr>
            <a:r>
              <a:rPr lang="en-US" b="1" dirty="0" smtClean="0">
                <a:solidFill>
                  <a:srgbClr val="FF0000"/>
                </a:solidFill>
              </a:rPr>
              <a:t> Feature Driven Development (FDD)</a:t>
            </a:r>
          </a:p>
          <a:p>
            <a:pPr marL="514350" indent="-514350">
              <a:buFont typeface="+mj-lt"/>
              <a:buAutoNum type="arabicPeriod"/>
            </a:pPr>
            <a:r>
              <a:rPr lang="en-US" b="1" dirty="0" err="1" smtClean="0">
                <a:solidFill>
                  <a:srgbClr val="00B050"/>
                </a:solidFill>
              </a:rPr>
              <a:t>Kanban</a:t>
            </a:r>
            <a:endParaRPr lang="en-US" b="1" dirty="0" smtClean="0">
              <a:solidFill>
                <a:srgbClr val="00B050"/>
              </a:solidFill>
            </a:endParaRPr>
          </a:p>
          <a:p>
            <a:pPr marL="514350" indent="-514350">
              <a:buFont typeface="+mj-lt"/>
              <a:buAutoNum type="arabicPeriod"/>
            </a:pPr>
            <a:r>
              <a:rPr lang="en-US" b="1" dirty="0" smtClean="0">
                <a:solidFill>
                  <a:srgbClr val="7030A0"/>
                </a:solidFill>
              </a:rPr>
              <a:t>Scrum </a:t>
            </a:r>
          </a:p>
          <a:p>
            <a:pPr marL="0" indent="0">
              <a:buNone/>
            </a:pPr>
            <a:r>
              <a:rPr lang="en-US" b="1" dirty="0" smtClean="0">
                <a:solidFill>
                  <a:srgbClr val="00B050"/>
                </a:solidFill>
              </a:rPr>
              <a:t>We will use Scrum Methodology</a:t>
            </a:r>
            <a:endParaRPr lang="en-US" b="1" dirty="0">
              <a:solidFill>
                <a:srgbClr val="00B050"/>
              </a:solidFill>
            </a:endParaRPr>
          </a:p>
        </p:txBody>
      </p:sp>
    </p:spTree>
    <p:extLst>
      <p:ext uri="{BB962C8B-B14F-4D97-AF65-F5344CB8AC3E}">
        <p14:creationId xmlns:p14="http://schemas.microsoft.com/office/powerpoint/2010/main" val="240953997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4"/>
          </a:solidFill>
        </p:spPr>
        <p:txBody>
          <a:bodyPr/>
          <a:lstStyle/>
          <a:p>
            <a:r>
              <a:rPr lang="en-US" b="1" dirty="0" smtClean="0">
                <a:solidFill>
                  <a:schemeClr val="accent6">
                    <a:lumMod val="75000"/>
                  </a:schemeClr>
                </a:solidFill>
              </a:rPr>
              <a:t>Scrum</a:t>
            </a:r>
            <a:endParaRPr lang="en-US" b="1" dirty="0">
              <a:solidFill>
                <a:schemeClr val="accent6">
                  <a:lumMod val="75000"/>
                </a:schemeClr>
              </a:solidFill>
            </a:endParaRPr>
          </a:p>
        </p:txBody>
      </p:sp>
      <p:sp>
        <p:nvSpPr>
          <p:cNvPr id="3" name="Content Placeholder 2"/>
          <p:cNvSpPr>
            <a:spLocks noGrp="1"/>
          </p:cNvSpPr>
          <p:nvPr>
            <p:ph idx="1"/>
          </p:nvPr>
        </p:nvSpPr>
        <p:spPr/>
        <p:txBody>
          <a:bodyPr/>
          <a:lstStyle/>
          <a:p>
            <a:r>
              <a:rPr lang="en-US" b="1" dirty="0" smtClean="0">
                <a:solidFill>
                  <a:srgbClr val="00B050"/>
                </a:solidFill>
              </a:rPr>
              <a:t>Scrum is a frame work through which we build software products by following Agile principles.</a:t>
            </a:r>
          </a:p>
          <a:p>
            <a:r>
              <a:rPr lang="en-US" b="1" dirty="0" smtClean="0">
                <a:solidFill>
                  <a:srgbClr val="00B050"/>
                </a:solidFill>
              </a:rPr>
              <a:t>These people are involved</a:t>
            </a:r>
          </a:p>
          <a:p>
            <a:pPr marL="514350" indent="-514350">
              <a:buFont typeface="+mj-lt"/>
              <a:buAutoNum type="arabicPeriod"/>
            </a:pPr>
            <a:r>
              <a:rPr lang="en-US" b="1" dirty="0" smtClean="0">
                <a:solidFill>
                  <a:srgbClr val="C00000"/>
                </a:solidFill>
              </a:rPr>
              <a:t>Product Owner</a:t>
            </a:r>
          </a:p>
          <a:p>
            <a:pPr marL="514350" indent="-514350">
              <a:buFont typeface="+mj-lt"/>
              <a:buAutoNum type="arabicPeriod"/>
            </a:pPr>
            <a:r>
              <a:rPr lang="en-US" b="1" dirty="0" smtClean="0">
                <a:solidFill>
                  <a:srgbClr val="00B0F0"/>
                </a:solidFill>
              </a:rPr>
              <a:t>Scrum Master</a:t>
            </a:r>
          </a:p>
          <a:p>
            <a:pPr marL="514350" indent="-514350">
              <a:buFont typeface="+mj-lt"/>
              <a:buAutoNum type="arabicPeriod"/>
            </a:pPr>
            <a:r>
              <a:rPr lang="en-US" b="1" dirty="0" smtClean="0">
                <a:solidFill>
                  <a:srgbClr val="FFC000"/>
                </a:solidFill>
              </a:rPr>
              <a:t>Developing Team</a:t>
            </a:r>
          </a:p>
          <a:p>
            <a:pPr marL="514350" indent="-514350">
              <a:buFont typeface="+mj-lt"/>
              <a:buAutoNum type="arabicPeriod"/>
            </a:pPr>
            <a:r>
              <a:rPr lang="en-US" b="1" dirty="0" smtClean="0">
                <a:solidFill>
                  <a:srgbClr val="FF0000"/>
                </a:solidFill>
              </a:rPr>
              <a:t>QA (Testers)</a:t>
            </a:r>
            <a:endParaRPr lang="en-US" b="1" dirty="0">
              <a:solidFill>
                <a:srgbClr val="FF0000"/>
              </a:solidFill>
            </a:endParaRPr>
          </a:p>
        </p:txBody>
      </p:sp>
    </p:spTree>
    <p:extLst>
      <p:ext uri="{BB962C8B-B14F-4D97-AF65-F5344CB8AC3E}">
        <p14:creationId xmlns:p14="http://schemas.microsoft.com/office/powerpoint/2010/main" val="297059710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4">
              <a:lumMod val="60000"/>
              <a:lumOff val="40000"/>
            </a:schemeClr>
          </a:solidFill>
        </p:spPr>
        <p:txBody>
          <a:bodyPr>
            <a:normAutofit fontScale="90000"/>
          </a:bodyPr>
          <a:lstStyle/>
          <a:p>
            <a:r>
              <a:rPr lang="en-US" b="1" dirty="0">
                <a:solidFill>
                  <a:srgbClr val="C00000"/>
                </a:solidFill>
              </a:rPr>
              <a:t>Product Owner</a:t>
            </a:r>
            <a:br>
              <a:rPr lang="en-US" b="1" dirty="0">
                <a:solidFill>
                  <a:srgbClr val="C00000"/>
                </a:solidFill>
              </a:rPr>
            </a:br>
            <a:endParaRPr lang="en-US" dirty="0"/>
          </a:p>
        </p:txBody>
      </p:sp>
      <p:sp>
        <p:nvSpPr>
          <p:cNvPr id="3" name="Content Placeholder 2"/>
          <p:cNvSpPr>
            <a:spLocks noGrp="1"/>
          </p:cNvSpPr>
          <p:nvPr>
            <p:ph idx="1"/>
          </p:nvPr>
        </p:nvSpPr>
        <p:spPr/>
        <p:txBody>
          <a:bodyPr>
            <a:normAutofit fontScale="92500" lnSpcReduction="10000"/>
          </a:bodyPr>
          <a:lstStyle/>
          <a:p>
            <a:pPr marL="514350" indent="-514350">
              <a:buFont typeface="+mj-lt"/>
              <a:buAutoNum type="arabicPeriod"/>
            </a:pPr>
            <a:r>
              <a:rPr lang="en-US" b="1" dirty="0" smtClean="0">
                <a:solidFill>
                  <a:srgbClr val="00B050"/>
                </a:solidFill>
              </a:rPr>
              <a:t>Defines the features of the project. (Explain the features of the project)</a:t>
            </a:r>
          </a:p>
          <a:p>
            <a:pPr marL="514350" indent="-514350">
              <a:buFont typeface="+mj-lt"/>
              <a:buAutoNum type="arabicPeriod"/>
            </a:pPr>
            <a:r>
              <a:rPr lang="en-US" b="1" dirty="0" smtClean="0">
                <a:solidFill>
                  <a:srgbClr val="00B050"/>
                </a:solidFill>
              </a:rPr>
              <a:t>Prioritize features According to the </a:t>
            </a:r>
            <a:r>
              <a:rPr lang="en-US" b="1" dirty="0">
                <a:solidFill>
                  <a:srgbClr val="00B050"/>
                </a:solidFill>
              </a:rPr>
              <a:t>M</a:t>
            </a:r>
            <a:r>
              <a:rPr lang="en-US" b="1" dirty="0" smtClean="0">
                <a:solidFill>
                  <a:srgbClr val="00B050"/>
                </a:solidFill>
              </a:rPr>
              <a:t>arket Value. (He will chose the features according to market valve)</a:t>
            </a:r>
          </a:p>
          <a:p>
            <a:pPr marL="514350" indent="-514350">
              <a:buFont typeface="+mj-lt"/>
              <a:buAutoNum type="arabicPeriod"/>
            </a:pPr>
            <a:r>
              <a:rPr lang="en-US" b="1" dirty="0" smtClean="0">
                <a:solidFill>
                  <a:srgbClr val="00B050"/>
                </a:solidFill>
              </a:rPr>
              <a:t>Adjust features and priority of every Iteration. (Adjust the Features and check the importance according to the priority)</a:t>
            </a:r>
          </a:p>
          <a:p>
            <a:pPr marL="514350" indent="-514350">
              <a:buFont typeface="+mj-lt"/>
              <a:buAutoNum type="arabicPeriod"/>
            </a:pPr>
            <a:r>
              <a:rPr lang="en-US" b="1" dirty="0" smtClean="0">
                <a:solidFill>
                  <a:srgbClr val="00B050"/>
                </a:solidFill>
              </a:rPr>
              <a:t>Accept are Reject work Results.(Accept and reject the modules) </a:t>
            </a:r>
          </a:p>
          <a:p>
            <a:pPr marL="514350" indent="-514350">
              <a:buFont typeface="+mj-lt"/>
              <a:buAutoNum type="arabicPeriod"/>
            </a:pPr>
            <a:endParaRPr lang="en-US" dirty="0"/>
          </a:p>
        </p:txBody>
      </p:sp>
    </p:spTree>
    <p:extLst>
      <p:ext uri="{BB962C8B-B14F-4D97-AF65-F5344CB8AC3E}">
        <p14:creationId xmlns:p14="http://schemas.microsoft.com/office/powerpoint/2010/main" val="18816235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4">
              <a:lumMod val="60000"/>
              <a:lumOff val="40000"/>
            </a:schemeClr>
          </a:solidFill>
        </p:spPr>
        <p:txBody>
          <a:bodyPr>
            <a:normAutofit fontScale="90000"/>
          </a:bodyPr>
          <a:lstStyle/>
          <a:p>
            <a:r>
              <a:rPr lang="en-US" b="1" dirty="0">
                <a:solidFill>
                  <a:srgbClr val="C00000"/>
                </a:solidFill>
              </a:rPr>
              <a:t>Scrum Master</a:t>
            </a:r>
            <a:br>
              <a:rPr lang="en-US" b="1" dirty="0">
                <a:solidFill>
                  <a:srgbClr val="C00000"/>
                </a:solidFill>
              </a:rPr>
            </a:br>
            <a:endParaRPr lang="en-US" dirty="0">
              <a:solidFill>
                <a:srgbClr val="C00000"/>
              </a:solidFill>
            </a:endParaRPr>
          </a:p>
        </p:txBody>
      </p:sp>
      <p:sp>
        <p:nvSpPr>
          <p:cNvPr id="3" name="Content Placeholder 2"/>
          <p:cNvSpPr>
            <a:spLocks noGrp="1"/>
          </p:cNvSpPr>
          <p:nvPr>
            <p:ph idx="1"/>
          </p:nvPr>
        </p:nvSpPr>
        <p:spPr/>
        <p:txBody>
          <a:bodyPr/>
          <a:lstStyle/>
          <a:p>
            <a:r>
              <a:rPr lang="en-US" b="1" dirty="0" smtClean="0">
                <a:solidFill>
                  <a:srgbClr val="00B050"/>
                </a:solidFill>
              </a:rPr>
              <a:t>He will handle the Agile process according to Principles.</a:t>
            </a:r>
            <a:endParaRPr lang="en-US" b="1" dirty="0">
              <a:solidFill>
                <a:srgbClr val="00B050"/>
              </a:solidFill>
            </a:endParaRPr>
          </a:p>
        </p:txBody>
      </p:sp>
    </p:spTree>
    <p:extLst>
      <p:ext uri="{BB962C8B-B14F-4D97-AF65-F5344CB8AC3E}">
        <p14:creationId xmlns:p14="http://schemas.microsoft.com/office/powerpoint/2010/main" val="2127001520"/>
      </p:ext>
    </p:extLst>
  </p:cSld>
  <p:clrMapOvr>
    <a:masterClrMapping/>
  </p:clrMapOvr>
  <p:transition spd="slow">
    <p:pull/>
  </p:transition>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4">
              <a:lumMod val="60000"/>
              <a:lumOff val="40000"/>
            </a:schemeClr>
          </a:solidFill>
        </p:spPr>
        <p:txBody>
          <a:bodyPr/>
          <a:lstStyle/>
          <a:p>
            <a:r>
              <a:rPr lang="en-US" b="1" dirty="0" smtClean="0">
                <a:solidFill>
                  <a:srgbClr val="C00000"/>
                </a:solidFill>
              </a:rPr>
              <a:t>Developer</a:t>
            </a:r>
            <a:endParaRPr lang="en-US" b="1" dirty="0">
              <a:solidFill>
                <a:srgbClr val="C00000"/>
              </a:solidFill>
            </a:endParaRPr>
          </a:p>
        </p:txBody>
      </p:sp>
      <p:sp>
        <p:nvSpPr>
          <p:cNvPr id="3" name="Content Placeholder 2"/>
          <p:cNvSpPr>
            <a:spLocks noGrp="1"/>
          </p:cNvSpPr>
          <p:nvPr>
            <p:ph idx="1"/>
          </p:nvPr>
        </p:nvSpPr>
        <p:spPr/>
        <p:txBody>
          <a:bodyPr/>
          <a:lstStyle/>
          <a:p>
            <a:r>
              <a:rPr lang="en-US" b="1" dirty="0" smtClean="0">
                <a:solidFill>
                  <a:srgbClr val="00B050"/>
                </a:solidFill>
              </a:rPr>
              <a:t>Develops the Application According to the Requirements.</a:t>
            </a:r>
            <a:endParaRPr lang="en-US" b="1" dirty="0">
              <a:solidFill>
                <a:srgbClr val="00B050"/>
              </a:solidFill>
            </a:endParaRPr>
          </a:p>
        </p:txBody>
      </p:sp>
    </p:spTree>
    <p:extLst>
      <p:ext uri="{BB962C8B-B14F-4D97-AF65-F5344CB8AC3E}">
        <p14:creationId xmlns:p14="http://schemas.microsoft.com/office/powerpoint/2010/main" val="959847324"/>
      </p:ext>
    </p:extLst>
  </p:cSld>
  <p:clrMapOvr>
    <a:masterClrMapping/>
  </p:clrMapOvr>
  <p:transition spd="slow">
    <p:randomBar dir="vert"/>
  </p:transition>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4">
              <a:lumMod val="60000"/>
              <a:lumOff val="40000"/>
            </a:schemeClr>
          </a:solidFill>
        </p:spPr>
        <p:txBody>
          <a:bodyPr/>
          <a:lstStyle/>
          <a:p>
            <a:r>
              <a:rPr lang="en-US" b="1" dirty="0" smtClean="0">
                <a:solidFill>
                  <a:srgbClr val="C00000"/>
                </a:solidFill>
              </a:rPr>
              <a:t>QA(Quality Analyst)/Tester</a:t>
            </a:r>
            <a:endParaRPr lang="en-US" b="1" dirty="0">
              <a:solidFill>
                <a:srgbClr val="C00000"/>
              </a:solidFill>
            </a:endParaRPr>
          </a:p>
        </p:txBody>
      </p:sp>
      <p:sp>
        <p:nvSpPr>
          <p:cNvPr id="3" name="Content Placeholder 2"/>
          <p:cNvSpPr>
            <a:spLocks noGrp="1"/>
          </p:cNvSpPr>
          <p:nvPr>
            <p:ph idx="1"/>
          </p:nvPr>
        </p:nvSpPr>
        <p:spPr/>
        <p:txBody>
          <a:bodyPr/>
          <a:lstStyle/>
          <a:p>
            <a:r>
              <a:rPr lang="en-US" b="1" dirty="0" smtClean="0">
                <a:solidFill>
                  <a:srgbClr val="00B050"/>
                </a:solidFill>
              </a:rPr>
              <a:t>Tests the application to deliver a Quality product</a:t>
            </a:r>
            <a:endParaRPr lang="en-US" b="1" dirty="0">
              <a:solidFill>
                <a:srgbClr val="00B050"/>
              </a:solidFill>
            </a:endParaRPr>
          </a:p>
        </p:txBody>
      </p:sp>
    </p:spTree>
    <p:extLst>
      <p:ext uri="{BB962C8B-B14F-4D97-AF65-F5344CB8AC3E}">
        <p14:creationId xmlns:p14="http://schemas.microsoft.com/office/powerpoint/2010/main" val="3494368958"/>
      </p:ext>
    </p:extLst>
  </p:cSld>
  <p:clrMapOvr>
    <a:masterClrMapping/>
  </p:clrMapOvr>
  <p:transition spd="slow">
    <p:randomBar dir="vert"/>
  </p:transition>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4">
              <a:lumMod val="60000"/>
              <a:lumOff val="40000"/>
            </a:schemeClr>
          </a:solidFill>
        </p:spPr>
        <p:txBody>
          <a:bodyPr/>
          <a:lstStyle/>
          <a:p>
            <a:r>
              <a:rPr lang="en-US" b="1" dirty="0" smtClean="0">
                <a:solidFill>
                  <a:srgbClr val="C00000"/>
                </a:solidFill>
              </a:rPr>
              <a:t>Scrum Terminology</a:t>
            </a:r>
            <a:endParaRPr lang="en-US" b="1" dirty="0">
              <a:solidFill>
                <a:srgbClr val="C00000"/>
              </a:solidFill>
            </a:endParaRPr>
          </a:p>
        </p:txBody>
      </p:sp>
      <p:sp>
        <p:nvSpPr>
          <p:cNvPr id="3" name="Content Placeholder 2"/>
          <p:cNvSpPr>
            <a:spLocks noGrp="1"/>
          </p:cNvSpPr>
          <p:nvPr>
            <p:ph idx="1"/>
          </p:nvPr>
        </p:nvSpPr>
        <p:spPr/>
        <p:txBody>
          <a:bodyPr/>
          <a:lstStyle/>
          <a:p>
            <a:r>
              <a:rPr lang="en-US" b="1" dirty="0" smtClean="0">
                <a:solidFill>
                  <a:schemeClr val="accent6">
                    <a:lumMod val="75000"/>
                  </a:schemeClr>
                </a:solidFill>
              </a:rPr>
              <a:t>User Story : </a:t>
            </a:r>
            <a:r>
              <a:rPr lang="en-US" b="1" dirty="0" smtClean="0">
                <a:solidFill>
                  <a:srgbClr val="00B050"/>
                </a:solidFill>
              </a:rPr>
              <a:t>A Feature/Module in software.</a:t>
            </a:r>
          </a:p>
          <a:p>
            <a:r>
              <a:rPr lang="en-US" b="1" dirty="0" smtClean="0">
                <a:solidFill>
                  <a:schemeClr val="tx2">
                    <a:lumMod val="60000"/>
                    <a:lumOff val="40000"/>
                  </a:schemeClr>
                </a:solidFill>
              </a:rPr>
              <a:t>Epic : </a:t>
            </a:r>
            <a:r>
              <a:rPr lang="en-US" b="1" dirty="0" smtClean="0">
                <a:solidFill>
                  <a:srgbClr val="00B050"/>
                </a:solidFill>
              </a:rPr>
              <a:t>Collection of User stories.</a:t>
            </a:r>
          </a:p>
          <a:p>
            <a:endParaRPr lang="en-US" b="1" dirty="0">
              <a:solidFill>
                <a:schemeClr val="accent6">
                  <a:lumMod val="75000"/>
                </a:schemeClr>
              </a:solidFill>
            </a:endParaRPr>
          </a:p>
        </p:txBody>
      </p:sp>
    </p:spTree>
    <p:extLst>
      <p:ext uri="{BB962C8B-B14F-4D97-AF65-F5344CB8AC3E}">
        <p14:creationId xmlns:p14="http://schemas.microsoft.com/office/powerpoint/2010/main" val="445159773"/>
      </p:ext>
    </p:extLst>
  </p:cSld>
  <p:clrMapOvr>
    <a:masterClrMapping/>
  </p:clrMapOvr>
  <p:transition spd="slow">
    <p:pull/>
  </p:transition>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52400" y="304800"/>
            <a:ext cx="8915400" cy="6247864"/>
          </a:xfrm>
          <a:prstGeom prst="rect">
            <a:avLst/>
          </a:prstGeom>
          <a:noFill/>
        </p:spPr>
        <p:txBody>
          <a:bodyPr wrap="square" rtlCol="0">
            <a:spAutoFit/>
          </a:bodyPr>
          <a:lstStyle/>
          <a:p>
            <a:r>
              <a:rPr lang="en-US" sz="2000" b="1" u="sng" dirty="0">
                <a:solidFill>
                  <a:srgbClr val="00B0F0"/>
                </a:solidFill>
              </a:rPr>
              <a:t>Product Backlog</a:t>
            </a:r>
            <a:r>
              <a:rPr lang="en-US" b="1" u="sng" dirty="0">
                <a:solidFill>
                  <a:srgbClr val="00B0F0"/>
                </a:solidFill>
              </a:rPr>
              <a:t>:</a:t>
            </a:r>
          </a:p>
          <a:p>
            <a:r>
              <a:rPr lang="en-US" b="1" dirty="0">
                <a:solidFill>
                  <a:srgbClr val="00B0F0"/>
                </a:solidFill>
              </a:rPr>
              <a:t> </a:t>
            </a:r>
            <a:r>
              <a:rPr lang="en-US" b="1" dirty="0">
                <a:solidFill>
                  <a:srgbClr val="00B050"/>
                </a:solidFill>
              </a:rPr>
              <a:t>Contains a List of User stories prepared by the Product Owner.</a:t>
            </a:r>
          </a:p>
          <a:p>
            <a:r>
              <a:rPr lang="en-US" sz="2000" b="1" u="sng" dirty="0">
                <a:solidFill>
                  <a:schemeClr val="accent6">
                    <a:lumMod val="75000"/>
                  </a:schemeClr>
                </a:solidFill>
              </a:rPr>
              <a:t>Sprint: </a:t>
            </a:r>
          </a:p>
          <a:p>
            <a:r>
              <a:rPr lang="en-US" b="1" dirty="0">
                <a:solidFill>
                  <a:srgbClr val="00B050"/>
                </a:solidFill>
              </a:rPr>
              <a:t>Period of Time to complete the User stories decide by the  product owner and Team, approximately 2-4 weeks of Time</a:t>
            </a:r>
            <a:r>
              <a:rPr lang="en-US" sz="2000" b="1" dirty="0">
                <a:solidFill>
                  <a:srgbClr val="00B050"/>
                </a:solidFill>
              </a:rPr>
              <a:t>.</a:t>
            </a:r>
          </a:p>
          <a:p>
            <a:r>
              <a:rPr lang="en-US" sz="2000" b="1" u="sng" dirty="0">
                <a:solidFill>
                  <a:srgbClr val="C00000"/>
                </a:solidFill>
              </a:rPr>
              <a:t>Sprint Planning Meeting:</a:t>
            </a:r>
          </a:p>
          <a:p>
            <a:r>
              <a:rPr lang="en-US" b="1" dirty="0">
                <a:solidFill>
                  <a:srgbClr val="00B050"/>
                </a:solidFill>
              </a:rPr>
              <a:t>Meeting Conducted with in the Team to define What  can be delivered in the Sprint and Duration.</a:t>
            </a:r>
          </a:p>
          <a:p>
            <a:r>
              <a:rPr lang="en-US" sz="2000" b="1" u="sng" dirty="0">
                <a:solidFill>
                  <a:srgbClr val="7030A0"/>
                </a:solidFill>
              </a:rPr>
              <a:t>Sprint Backlog: </a:t>
            </a:r>
          </a:p>
          <a:p>
            <a:r>
              <a:rPr lang="en-US" b="1" dirty="0">
                <a:solidFill>
                  <a:srgbClr val="00B050"/>
                </a:solidFill>
              </a:rPr>
              <a:t>List of stories Created by DEV/QA for a specific sprint.</a:t>
            </a:r>
          </a:p>
          <a:p>
            <a:r>
              <a:rPr lang="en-US" sz="2000" b="1" u="sng" dirty="0">
                <a:solidFill>
                  <a:srgbClr val="FF0000"/>
                </a:solidFill>
              </a:rPr>
              <a:t>Scrum meeting: </a:t>
            </a:r>
          </a:p>
          <a:p>
            <a:r>
              <a:rPr lang="en-US" b="1" dirty="0">
                <a:solidFill>
                  <a:srgbClr val="00B050"/>
                </a:solidFill>
              </a:rPr>
              <a:t>Scheduled meeting by Scrum Master Every day for 10-15Mins. (scrum call/stand up call)</a:t>
            </a:r>
          </a:p>
          <a:p>
            <a:r>
              <a:rPr lang="en-US" sz="2000" b="1" u="sng" dirty="0">
                <a:solidFill>
                  <a:srgbClr val="FFC000"/>
                </a:solidFill>
              </a:rPr>
              <a:t>Sprint Retrospective Meeting: </a:t>
            </a:r>
          </a:p>
          <a:p>
            <a:r>
              <a:rPr lang="en-US" b="1" dirty="0">
                <a:solidFill>
                  <a:srgbClr val="00B050"/>
                </a:solidFill>
              </a:rPr>
              <a:t>Conducts Meeting after completing the Sprint. The Entire Team, including Both Scrum Master and Product Owner, should Participate.</a:t>
            </a:r>
          </a:p>
          <a:p>
            <a:r>
              <a:rPr lang="en-US" sz="2000" b="1" u="sng" dirty="0">
                <a:solidFill>
                  <a:schemeClr val="bg2">
                    <a:lumMod val="25000"/>
                  </a:schemeClr>
                </a:solidFill>
              </a:rPr>
              <a:t>Story Point: </a:t>
            </a:r>
          </a:p>
          <a:p>
            <a:r>
              <a:rPr lang="en-US" b="1" dirty="0">
                <a:solidFill>
                  <a:srgbClr val="00B050"/>
                </a:solidFill>
              </a:rPr>
              <a:t>Rough estimation of User Stories, will be given by DEV &amp;QA.</a:t>
            </a:r>
          </a:p>
          <a:p>
            <a:r>
              <a:rPr lang="en-US" sz="2000" b="1" u="sng" dirty="0">
                <a:solidFill>
                  <a:schemeClr val="accent1"/>
                </a:solidFill>
              </a:rPr>
              <a:t>Burn Down chart:</a:t>
            </a:r>
          </a:p>
          <a:p>
            <a:r>
              <a:rPr lang="en-US" sz="2000" b="1" dirty="0">
                <a:solidFill>
                  <a:srgbClr val="00B050"/>
                </a:solidFill>
              </a:rPr>
              <a:t>Shows how much work remaining in the Sprint. Maintained by Scrum master </a:t>
            </a:r>
            <a:r>
              <a:rPr lang="en-US" sz="2000" b="1" dirty="0" smtClean="0">
                <a:solidFill>
                  <a:srgbClr val="00B050"/>
                </a:solidFill>
              </a:rPr>
              <a:t>Daily. </a:t>
            </a:r>
            <a:endParaRPr lang="en-US" sz="2000" b="1" dirty="0">
              <a:solidFill>
                <a:srgbClr val="00B050"/>
              </a:solidFill>
            </a:endParaRPr>
          </a:p>
          <a:p>
            <a:endParaRPr lang="en-US" sz="2000" b="1" dirty="0">
              <a:solidFill>
                <a:srgbClr val="7030A0"/>
              </a:solidFill>
            </a:endParaRPr>
          </a:p>
          <a:p>
            <a:r>
              <a:rPr lang="en-US" dirty="0">
                <a:solidFill>
                  <a:srgbClr val="C00000"/>
                </a:solidFill>
              </a:rPr>
              <a:t>  </a:t>
            </a:r>
          </a:p>
        </p:txBody>
      </p:sp>
    </p:spTree>
    <p:extLst>
      <p:ext uri="{BB962C8B-B14F-4D97-AF65-F5344CB8AC3E}">
        <p14:creationId xmlns:p14="http://schemas.microsoft.com/office/powerpoint/2010/main" val="3584757538"/>
      </p:ext>
    </p:extLst>
  </p:cSld>
  <p:clrMapOvr>
    <a:masterClrMapping/>
  </p:clrMapOvr>
  <p:transition spd="slow">
    <p:cover/>
  </p:transition>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5029200" cy="487362"/>
          </a:xfrm>
          <a:solidFill>
            <a:schemeClr val="accent4">
              <a:lumMod val="20000"/>
              <a:lumOff val="80000"/>
            </a:schemeClr>
          </a:solidFill>
        </p:spPr>
        <p:txBody>
          <a:bodyPr>
            <a:normAutofit fontScale="90000"/>
          </a:bodyPr>
          <a:lstStyle/>
          <a:p>
            <a:r>
              <a:rPr lang="en-US" b="1" dirty="0" smtClean="0">
                <a:solidFill>
                  <a:srgbClr val="C00000"/>
                </a:solidFill>
              </a:rPr>
              <a:t>Flow chart</a:t>
            </a:r>
            <a:endParaRPr lang="en-US" b="1" dirty="0">
              <a:solidFill>
                <a:srgbClr val="C00000"/>
              </a:solidFill>
            </a:endParaRP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2139" y="940422"/>
            <a:ext cx="8929463" cy="5841380"/>
          </a:xfrm>
        </p:spPr>
      </p:pic>
    </p:spTree>
    <p:extLst>
      <p:ext uri="{BB962C8B-B14F-4D97-AF65-F5344CB8AC3E}">
        <p14:creationId xmlns:p14="http://schemas.microsoft.com/office/powerpoint/2010/main" val="233062539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b="1" dirty="0" smtClean="0">
                <a:solidFill>
                  <a:schemeClr val="accent6">
                    <a:lumMod val="75000"/>
                  </a:schemeClr>
                </a:solidFill>
              </a:rPr>
              <a:t>Important points of Agile </a:t>
            </a:r>
            <a:endParaRPr lang="en-US" sz="4800" b="1" dirty="0">
              <a:solidFill>
                <a:schemeClr val="accent6">
                  <a:lumMod val="75000"/>
                </a:schemeClr>
              </a:solidFill>
            </a:endParaRPr>
          </a:p>
        </p:txBody>
      </p:sp>
      <p:sp>
        <p:nvSpPr>
          <p:cNvPr id="3" name="Content Placeholder 2"/>
          <p:cNvSpPr>
            <a:spLocks noGrp="1"/>
          </p:cNvSpPr>
          <p:nvPr>
            <p:ph idx="1"/>
          </p:nvPr>
        </p:nvSpPr>
        <p:spPr/>
        <p:txBody>
          <a:bodyPr>
            <a:normAutofit fontScale="85000" lnSpcReduction="20000"/>
          </a:bodyPr>
          <a:lstStyle/>
          <a:p>
            <a:r>
              <a:rPr lang="en-US" sz="3600" b="1" dirty="0" smtClean="0">
                <a:solidFill>
                  <a:srgbClr val="C00000"/>
                </a:solidFill>
              </a:rPr>
              <a:t>Roles</a:t>
            </a:r>
          </a:p>
          <a:p>
            <a:pPr marL="742950" indent="-742950">
              <a:buFont typeface="+mj-lt"/>
              <a:buAutoNum type="arabicPeriod"/>
            </a:pPr>
            <a:r>
              <a:rPr lang="en-US" sz="2600" b="1" dirty="0" smtClean="0">
                <a:solidFill>
                  <a:srgbClr val="00B050"/>
                </a:solidFill>
              </a:rPr>
              <a:t>Product owner</a:t>
            </a:r>
          </a:p>
          <a:p>
            <a:pPr marL="742950" indent="-742950">
              <a:buFont typeface="+mj-lt"/>
              <a:buAutoNum type="arabicPeriod"/>
            </a:pPr>
            <a:r>
              <a:rPr lang="en-US" sz="2600" b="1" dirty="0" smtClean="0">
                <a:solidFill>
                  <a:srgbClr val="00B050"/>
                </a:solidFill>
              </a:rPr>
              <a:t>Scrum Master</a:t>
            </a:r>
          </a:p>
          <a:p>
            <a:pPr marL="742950" indent="-742950">
              <a:buFont typeface="+mj-lt"/>
              <a:buAutoNum type="arabicPeriod"/>
            </a:pPr>
            <a:r>
              <a:rPr lang="en-US" sz="2600" b="1" dirty="0" smtClean="0">
                <a:solidFill>
                  <a:srgbClr val="00B050"/>
                </a:solidFill>
              </a:rPr>
              <a:t>Developer</a:t>
            </a:r>
          </a:p>
          <a:p>
            <a:pPr marL="742950" indent="-742950">
              <a:buFont typeface="+mj-lt"/>
              <a:buAutoNum type="arabicPeriod"/>
            </a:pPr>
            <a:r>
              <a:rPr lang="en-US" sz="2600" b="1" dirty="0" smtClean="0">
                <a:solidFill>
                  <a:srgbClr val="00B050"/>
                </a:solidFill>
              </a:rPr>
              <a:t>QA(tester)</a:t>
            </a:r>
          </a:p>
          <a:p>
            <a:r>
              <a:rPr lang="en-US" sz="3600" b="1" dirty="0" err="1" smtClean="0">
                <a:solidFill>
                  <a:srgbClr val="FF0000"/>
                </a:solidFill>
              </a:rPr>
              <a:t>Artefacts</a:t>
            </a:r>
            <a:endParaRPr lang="en-US" sz="3600" b="1" dirty="0" smtClean="0">
              <a:solidFill>
                <a:srgbClr val="FF0000"/>
              </a:solidFill>
            </a:endParaRPr>
          </a:p>
          <a:p>
            <a:pPr marL="742950" indent="-742950">
              <a:buFont typeface="+mj-lt"/>
              <a:buAutoNum type="arabicPeriod"/>
            </a:pPr>
            <a:r>
              <a:rPr lang="en-US" sz="2600" b="1" dirty="0" smtClean="0">
                <a:solidFill>
                  <a:srgbClr val="00B050"/>
                </a:solidFill>
              </a:rPr>
              <a:t>Product Backlog</a:t>
            </a:r>
          </a:p>
          <a:p>
            <a:pPr marL="742950" indent="-742950">
              <a:buFont typeface="+mj-lt"/>
              <a:buAutoNum type="arabicPeriod"/>
            </a:pPr>
            <a:r>
              <a:rPr lang="en-US" sz="2600" b="1" dirty="0" smtClean="0">
                <a:solidFill>
                  <a:srgbClr val="00B050"/>
                </a:solidFill>
              </a:rPr>
              <a:t>Sprit Backlog</a:t>
            </a:r>
          </a:p>
          <a:p>
            <a:r>
              <a:rPr lang="en-US" sz="3600" b="1" dirty="0" smtClean="0">
                <a:solidFill>
                  <a:srgbClr val="7030A0"/>
                </a:solidFill>
              </a:rPr>
              <a:t>Ceremonies</a:t>
            </a:r>
          </a:p>
          <a:p>
            <a:pPr marL="742950" indent="-742950">
              <a:buFont typeface="+mj-lt"/>
              <a:buAutoNum type="arabicPeriod"/>
            </a:pPr>
            <a:r>
              <a:rPr lang="en-US" sz="2600" b="1" dirty="0" smtClean="0">
                <a:solidFill>
                  <a:srgbClr val="00B050"/>
                </a:solidFill>
              </a:rPr>
              <a:t>Sprint Planning</a:t>
            </a:r>
          </a:p>
          <a:p>
            <a:pPr marL="742950" indent="-742950">
              <a:buFont typeface="+mj-lt"/>
              <a:buAutoNum type="arabicPeriod"/>
            </a:pPr>
            <a:r>
              <a:rPr lang="en-US" sz="2600" b="1" dirty="0" smtClean="0">
                <a:solidFill>
                  <a:srgbClr val="00B050"/>
                </a:solidFill>
              </a:rPr>
              <a:t>Daily scrum</a:t>
            </a:r>
          </a:p>
          <a:p>
            <a:pPr marL="742950" indent="-742950">
              <a:buFont typeface="+mj-lt"/>
              <a:buAutoNum type="arabicPeriod"/>
            </a:pPr>
            <a:r>
              <a:rPr lang="en-US" sz="2600" b="1" dirty="0" smtClean="0">
                <a:solidFill>
                  <a:srgbClr val="00B050"/>
                </a:solidFill>
              </a:rPr>
              <a:t>Sprint Review</a:t>
            </a:r>
            <a:endParaRPr lang="en-US" sz="2600" b="1" dirty="0">
              <a:solidFill>
                <a:srgbClr val="00B050"/>
              </a:solidFill>
            </a:endParaRPr>
          </a:p>
        </p:txBody>
      </p:sp>
    </p:spTree>
    <p:extLst>
      <p:ext uri="{BB962C8B-B14F-4D97-AF65-F5344CB8AC3E}">
        <p14:creationId xmlns:p14="http://schemas.microsoft.com/office/powerpoint/2010/main" val="46555008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chemeClr val="accent6">
                    <a:lumMod val="75000"/>
                  </a:schemeClr>
                </a:solidFill>
              </a:rPr>
              <a:t>PROJECT BASE COMPANY?</a:t>
            </a:r>
            <a:endParaRPr lang="en-US" b="1" dirty="0">
              <a:solidFill>
                <a:schemeClr val="accent6">
                  <a:lumMod val="75000"/>
                </a:schemeClr>
              </a:solidFill>
            </a:endParaRPr>
          </a:p>
        </p:txBody>
      </p:sp>
      <p:sp>
        <p:nvSpPr>
          <p:cNvPr id="3" name="Content Placeholder 2"/>
          <p:cNvSpPr>
            <a:spLocks noGrp="1"/>
          </p:cNvSpPr>
          <p:nvPr>
            <p:ph idx="1"/>
          </p:nvPr>
        </p:nvSpPr>
        <p:spPr/>
        <p:txBody>
          <a:bodyPr/>
          <a:lstStyle/>
          <a:p>
            <a:r>
              <a:rPr lang="en-US" b="1" dirty="0" smtClean="0">
                <a:solidFill>
                  <a:srgbClr val="00B050"/>
                </a:solidFill>
              </a:rPr>
              <a:t>These applications are developed for particular customers.</a:t>
            </a:r>
          </a:p>
          <a:p>
            <a:r>
              <a:rPr lang="en-US" b="1" dirty="0" smtClean="0">
                <a:solidFill>
                  <a:srgbClr val="00B050"/>
                </a:solidFill>
              </a:rPr>
              <a:t>Ex: </a:t>
            </a:r>
            <a:r>
              <a:rPr lang="en-US" b="1" dirty="0">
                <a:solidFill>
                  <a:srgbClr val="00B050"/>
                </a:solidFill>
              </a:rPr>
              <a:t>A</a:t>
            </a:r>
            <a:r>
              <a:rPr lang="en-US" b="1" dirty="0" smtClean="0">
                <a:solidFill>
                  <a:srgbClr val="00B050"/>
                </a:solidFill>
              </a:rPr>
              <a:t>ccenture, </a:t>
            </a:r>
            <a:r>
              <a:rPr lang="en-US" b="1" dirty="0" err="1" smtClean="0">
                <a:solidFill>
                  <a:srgbClr val="00B050"/>
                </a:solidFill>
              </a:rPr>
              <a:t>Capgemni</a:t>
            </a:r>
            <a:r>
              <a:rPr lang="en-US" b="1" dirty="0" smtClean="0">
                <a:solidFill>
                  <a:srgbClr val="00B050"/>
                </a:solidFill>
              </a:rPr>
              <a:t>, </a:t>
            </a:r>
            <a:r>
              <a:rPr lang="en-US" b="1" dirty="0" err="1" smtClean="0">
                <a:solidFill>
                  <a:srgbClr val="00B050"/>
                </a:solidFill>
              </a:rPr>
              <a:t>Marolix</a:t>
            </a:r>
            <a:r>
              <a:rPr lang="en-US" b="1" dirty="0" smtClean="0">
                <a:solidFill>
                  <a:srgbClr val="00B050"/>
                </a:solidFill>
              </a:rPr>
              <a:t>, TCS, Infosys.</a:t>
            </a:r>
            <a:endParaRPr lang="en-US" b="1" dirty="0">
              <a:solidFill>
                <a:srgbClr val="00B050"/>
              </a:solidFill>
            </a:endParaRPr>
          </a:p>
        </p:txBody>
      </p:sp>
    </p:spTree>
    <p:extLst>
      <p:ext uri="{BB962C8B-B14F-4D97-AF65-F5344CB8AC3E}">
        <p14:creationId xmlns:p14="http://schemas.microsoft.com/office/powerpoint/2010/main" val="2508782551"/>
      </p:ext>
    </p:extLst>
  </p:cSld>
  <p:clrMapOvr>
    <a:masterClrMapping/>
  </p:clrMapOvr>
  <p:transition spd="slow">
    <p:randomBar dir="vert"/>
  </p:transition>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chemeClr val="accent6">
                    <a:lumMod val="75000"/>
                  </a:schemeClr>
                </a:solidFill>
              </a:rPr>
              <a:t>Advantages of Agile model </a:t>
            </a:r>
            <a:endParaRPr lang="en-US" b="1" dirty="0">
              <a:solidFill>
                <a:schemeClr val="accent6">
                  <a:lumMod val="75000"/>
                </a:schemeClr>
              </a:solidFill>
            </a:endParaRPr>
          </a:p>
        </p:txBody>
      </p:sp>
      <p:sp>
        <p:nvSpPr>
          <p:cNvPr id="3" name="Content Placeholder 2"/>
          <p:cNvSpPr>
            <a:spLocks noGrp="1"/>
          </p:cNvSpPr>
          <p:nvPr>
            <p:ph idx="1"/>
          </p:nvPr>
        </p:nvSpPr>
        <p:spPr/>
        <p:txBody>
          <a:bodyPr/>
          <a:lstStyle/>
          <a:p>
            <a:r>
              <a:rPr lang="en-US" b="1" dirty="0" smtClean="0">
                <a:solidFill>
                  <a:srgbClr val="00B050"/>
                </a:solidFill>
              </a:rPr>
              <a:t>Requirement changes are allowed in any stage of Development.</a:t>
            </a:r>
          </a:p>
          <a:p>
            <a:r>
              <a:rPr lang="en-US" b="1" dirty="0" smtClean="0">
                <a:solidFill>
                  <a:srgbClr val="00B050"/>
                </a:solidFill>
              </a:rPr>
              <a:t>Release will be very Fast.</a:t>
            </a:r>
          </a:p>
          <a:p>
            <a:r>
              <a:rPr lang="en-US" b="1" dirty="0" smtClean="0">
                <a:solidFill>
                  <a:srgbClr val="00B050"/>
                </a:solidFill>
              </a:rPr>
              <a:t>Customer no need to wait for Long time.</a:t>
            </a:r>
          </a:p>
          <a:p>
            <a:r>
              <a:rPr lang="en-US" b="1" dirty="0" smtClean="0">
                <a:solidFill>
                  <a:srgbClr val="00B050"/>
                </a:solidFill>
              </a:rPr>
              <a:t>Good communication between Team.</a:t>
            </a:r>
          </a:p>
          <a:p>
            <a:r>
              <a:rPr lang="en-US" b="1" dirty="0" smtClean="0">
                <a:solidFill>
                  <a:srgbClr val="00B050"/>
                </a:solidFill>
              </a:rPr>
              <a:t>It is very easy model to Adopt.</a:t>
            </a:r>
            <a:endParaRPr lang="en-US" b="1" dirty="0">
              <a:solidFill>
                <a:srgbClr val="00B050"/>
              </a:solidFill>
            </a:endParaRPr>
          </a:p>
        </p:txBody>
      </p:sp>
    </p:spTree>
    <p:extLst>
      <p:ext uri="{BB962C8B-B14F-4D97-AF65-F5344CB8AC3E}">
        <p14:creationId xmlns:p14="http://schemas.microsoft.com/office/powerpoint/2010/main" val="3198110318"/>
      </p:ext>
    </p:extLst>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chemeClr val="accent6">
                    <a:lumMod val="75000"/>
                  </a:schemeClr>
                </a:solidFill>
              </a:rPr>
              <a:t>Dis advantages of Agile Model</a:t>
            </a:r>
            <a:endParaRPr lang="en-US" b="1" dirty="0">
              <a:solidFill>
                <a:schemeClr val="accent6">
                  <a:lumMod val="75000"/>
                </a:schemeClr>
              </a:solidFill>
            </a:endParaRPr>
          </a:p>
        </p:txBody>
      </p:sp>
      <p:sp>
        <p:nvSpPr>
          <p:cNvPr id="3" name="Content Placeholder 2"/>
          <p:cNvSpPr>
            <a:spLocks noGrp="1"/>
          </p:cNvSpPr>
          <p:nvPr>
            <p:ph idx="1"/>
          </p:nvPr>
        </p:nvSpPr>
        <p:spPr/>
        <p:txBody>
          <a:bodyPr/>
          <a:lstStyle/>
          <a:p>
            <a:r>
              <a:rPr lang="en-US" b="1" dirty="0" smtClean="0">
                <a:solidFill>
                  <a:srgbClr val="00B050"/>
                </a:solidFill>
              </a:rPr>
              <a:t>Less focus on design and documentation since we deliver software very faster.</a:t>
            </a:r>
            <a:endParaRPr lang="en-US" b="1" dirty="0">
              <a:solidFill>
                <a:srgbClr val="00B050"/>
              </a:solidFill>
            </a:endParaRPr>
          </a:p>
        </p:txBody>
      </p:sp>
    </p:spTree>
    <p:extLst>
      <p:ext uri="{BB962C8B-B14F-4D97-AF65-F5344CB8AC3E}">
        <p14:creationId xmlns:p14="http://schemas.microsoft.com/office/powerpoint/2010/main" val="1835018529"/>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lvl="0"/>
            <a:r>
              <a:rPr lang="en-US" b="1" dirty="0">
                <a:solidFill>
                  <a:schemeClr val="accent6">
                    <a:lumMod val="75000"/>
                  </a:schemeClr>
                </a:solidFill>
              </a:rPr>
              <a:t>SDLC (Software Development Life Cycle) </a:t>
            </a:r>
            <a:br>
              <a:rPr lang="en-US" b="1" dirty="0">
                <a:solidFill>
                  <a:schemeClr val="accent6">
                    <a:lumMod val="75000"/>
                  </a:schemeClr>
                </a:solidFill>
              </a:rPr>
            </a:br>
            <a:endParaRPr lang="en-US" b="1" dirty="0">
              <a:solidFill>
                <a:schemeClr val="accent6">
                  <a:lumMod val="75000"/>
                </a:schemeClr>
              </a:solidFill>
            </a:endParaRPr>
          </a:p>
        </p:txBody>
      </p:sp>
      <p:sp>
        <p:nvSpPr>
          <p:cNvPr id="3" name="Content Placeholder 2"/>
          <p:cNvSpPr>
            <a:spLocks noGrp="1"/>
          </p:cNvSpPr>
          <p:nvPr>
            <p:ph idx="1"/>
          </p:nvPr>
        </p:nvSpPr>
        <p:spPr/>
        <p:txBody>
          <a:bodyPr/>
          <a:lstStyle/>
          <a:p>
            <a:r>
              <a:rPr lang="en-US" dirty="0" smtClean="0"/>
              <a:t>Planning </a:t>
            </a:r>
          </a:p>
          <a:p>
            <a:pPr marL="0" indent="0">
              <a:buNone/>
            </a:pPr>
            <a:endParaRPr lang="en-US" dirty="0"/>
          </a:p>
          <a:p>
            <a:endParaRPr lang="en-US" dirty="0"/>
          </a:p>
        </p:txBody>
      </p:sp>
      <p:sp>
        <p:nvSpPr>
          <p:cNvPr id="6" name="Oval 5"/>
          <p:cNvSpPr/>
          <p:nvPr/>
        </p:nvSpPr>
        <p:spPr>
          <a:xfrm>
            <a:off x="76200" y="1600200"/>
            <a:ext cx="2362200" cy="6096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Planning</a:t>
            </a:r>
            <a:endParaRPr lang="en-US" dirty="0"/>
          </a:p>
        </p:txBody>
      </p:sp>
      <p:sp>
        <p:nvSpPr>
          <p:cNvPr id="8" name="Oval 7"/>
          <p:cNvSpPr/>
          <p:nvPr/>
        </p:nvSpPr>
        <p:spPr>
          <a:xfrm>
            <a:off x="1066800" y="2302213"/>
            <a:ext cx="2286000" cy="6858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Analysis</a:t>
            </a:r>
          </a:p>
        </p:txBody>
      </p:sp>
      <p:sp>
        <p:nvSpPr>
          <p:cNvPr id="9" name="Oval 8"/>
          <p:cNvSpPr/>
          <p:nvPr/>
        </p:nvSpPr>
        <p:spPr>
          <a:xfrm>
            <a:off x="2415703" y="3048000"/>
            <a:ext cx="1981200" cy="6096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Design</a:t>
            </a:r>
          </a:p>
        </p:txBody>
      </p:sp>
      <p:sp>
        <p:nvSpPr>
          <p:cNvPr id="10" name="Oval 9"/>
          <p:cNvSpPr/>
          <p:nvPr/>
        </p:nvSpPr>
        <p:spPr>
          <a:xfrm>
            <a:off x="3101503" y="3814052"/>
            <a:ext cx="2514600" cy="838200"/>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1"/>
                </a:solidFill>
              </a:rPr>
              <a:t>Implementation</a:t>
            </a:r>
          </a:p>
        </p:txBody>
      </p:sp>
      <p:sp>
        <p:nvSpPr>
          <p:cNvPr id="12" name="Oval 11"/>
          <p:cNvSpPr/>
          <p:nvPr/>
        </p:nvSpPr>
        <p:spPr>
          <a:xfrm>
            <a:off x="3886200" y="4707376"/>
            <a:ext cx="2971800" cy="779025"/>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Testing</a:t>
            </a:r>
          </a:p>
        </p:txBody>
      </p:sp>
      <p:sp>
        <p:nvSpPr>
          <p:cNvPr id="13" name="Oval 12"/>
          <p:cNvSpPr/>
          <p:nvPr/>
        </p:nvSpPr>
        <p:spPr>
          <a:xfrm>
            <a:off x="5334000" y="5486400"/>
            <a:ext cx="3048000" cy="838200"/>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1"/>
                </a:solidFill>
              </a:rPr>
              <a:t>Maintenance </a:t>
            </a:r>
            <a:endParaRPr lang="en-US" dirty="0">
              <a:solidFill>
                <a:schemeClr val="bg1"/>
              </a:solidFill>
            </a:endParaRPr>
          </a:p>
        </p:txBody>
      </p:sp>
      <p:cxnSp>
        <p:nvCxnSpPr>
          <p:cNvPr id="15" name="Straight Arrow Connector 14"/>
          <p:cNvCxnSpPr/>
          <p:nvPr/>
        </p:nvCxnSpPr>
        <p:spPr>
          <a:xfrm>
            <a:off x="2438400" y="1905000"/>
            <a:ext cx="152400" cy="3048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endCxn id="9" idx="0"/>
          </p:cNvCxnSpPr>
          <p:nvPr/>
        </p:nvCxnSpPr>
        <p:spPr>
          <a:xfrm>
            <a:off x="3200401" y="2819400"/>
            <a:ext cx="205903" cy="2286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9" idx="5"/>
          </p:cNvCxnSpPr>
          <p:nvPr/>
        </p:nvCxnSpPr>
        <p:spPr>
          <a:xfrm>
            <a:off x="4106762" y="3568327"/>
            <a:ext cx="389039" cy="24572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5423981" y="4326375"/>
            <a:ext cx="381000" cy="3810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6705600" y="5257800"/>
            <a:ext cx="533400" cy="2286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42336664"/>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chemeClr val="accent6">
                    <a:lumMod val="75000"/>
                  </a:schemeClr>
                </a:solidFill>
              </a:rPr>
              <a:t>SDLC</a:t>
            </a:r>
            <a:endParaRPr lang="en-US" b="1" dirty="0">
              <a:solidFill>
                <a:schemeClr val="accent6">
                  <a:lumMod val="75000"/>
                </a:schemeClr>
              </a:solidFill>
            </a:endParaRPr>
          </a:p>
        </p:txBody>
      </p:sp>
      <p:sp>
        <p:nvSpPr>
          <p:cNvPr id="3" name="Content Placeholder 2"/>
          <p:cNvSpPr>
            <a:spLocks noGrp="1"/>
          </p:cNvSpPr>
          <p:nvPr>
            <p:ph idx="1"/>
          </p:nvPr>
        </p:nvSpPr>
        <p:spPr/>
        <p:txBody>
          <a:bodyPr/>
          <a:lstStyle/>
          <a:p>
            <a:r>
              <a:rPr lang="en-US" b="1" dirty="0" smtClean="0">
                <a:solidFill>
                  <a:srgbClr val="0070C0"/>
                </a:solidFill>
              </a:rPr>
              <a:t>Software Development</a:t>
            </a:r>
            <a:r>
              <a:rPr lang="en-US" b="1" baseline="0" dirty="0" smtClean="0">
                <a:solidFill>
                  <a:srgbClr val="0070C0"/>
                </a:solidFill>
              </a:rPr>
              <a:t> Life Cycle is a process used by a software industry to design, develop and test the Software.</a:t>
            </a:r>
            <a:endParaRPr lang="en-US" b="1" dirty="0" smtClean="0">
              <a:solidFill>
                <a:srgbClr val="0070C0"/>
              </a:solidFill>
            </a:endParaRPr>
          </a:p>
          <a:p>
            <a:endParaRPr lang="en-US" dirty="0">
              <a:solidFill>
                <a:srgbClr val="0070C0"/>
              </a:solidFill>
            </a:endParaRPr>
          </a:p>
        </p:txBody>
      </p:sp>
    </p:spTree>
    <p:extLst>
      <p:ext uri="{BB962C8B-B14F-4D97-AF65-F5344CB8AC3E}">
        <p14:creationId xmlns:p14="http://schemas.microsoft.com/office/powerpoint/2010/main" val="233234020"/>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chemeClr val="accent6">
                    <a:lumMod val="75000"/>
                  </a:schemeClr>
                </a:solidFill>
              </a:rPr>
              <a:t>Planning</a:t>
            </a:r>
            <a:endParaRPr lang="en-US" b="1" dirty="0">
              <a:solidFill>
                <a:schemeClr val="accent6">
                  <a:lumMod val="75000"/>
                </a:schemeClr>
              </a:solidFill>
            </a:endParaRPr>
          </a:p>
        </p:txBody>
      </p:sp>
      <p:sp>
        <p:nvSpPr>
          <p:cNvPr id="3" name="Content Placeholder 2"/>
          <p:cNvSpPr>
            <a:spLocks noGrp="1"/>
          </p:cNvSpPr>
          <p:nvPr>
            <p:ph idx="1"/>
          </p:nvPr>
        </p:nvSpPr>
        <p:spPr/>
        <p:txBody>
          <a:bodyPr/>
          <a:lstStyle/>
          <a:p>
            <a:r>
              <a:rPr lang="en-US" b="1" dirty="0" smtClean="0">
                <a:solidFill>
                  <a:srgbClr val="00B050"/>
                </a:solidFill>
              </a:rPr>
              <a:t>They will check to build a software how many languages required.</a:t>
            </a:r>
          </a:p>
          <a:p>
            <a:r>
              <a:rPr lang="en-US" b="1" dirty="0" smtClean="0">
                <a:solidFill>
                  <a:srgbClr val="00B050"/>
                </a:solidFill>
              </a:rPr>
              <a:t>Is there skilled developers if not they will recruit.</a:t>
            </a:r>
          </a:p>
          <a:p>
            <a:r>
              <a:rPr lang="en-US" b="1" dirty="0" smtClean="0">
                <a:solidFill>
                  <a:srgbClr val="00B050"/>
                </a:solidFill>
              </a:rPr>
              <a:t>Business analyst will involve here and they approach to the Client.</a:t>
            </a:r>
            <a:endParaRPr lang="en-US" b="1" dirty="0">
              <a:solidFill>
                <a:srgbClr val="00B050"/>
              </a:solidFill>
            </a:endParaRPr>
          </a:p>
        </p:txBody>
      </p:sp>
    </p:spTree>
    <p:extLst>
      <p:ext uri="{BB962C8B-B14F-4D97-AF65-F5344CB8AC3E}">
        <p14:creationId xmlns:p14="http://schemas.microsoft.com/office/powerpoint/2010/main" val="3869871882"/>
      </p:ext>
    </p:extLst>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p:cNvGraphicFramePr/>
          <p:nvPr/>
        </p:nvGraphicFramePr>
        <p:xfrm>
          <a:off x="457200" y="274638"/>
          <a:ext cx="8229600" cy="14779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Content Placeholder 2"/>
          <p:cNvSpPr>
            <a:spLocks noGrp="1"/>
          </p:cNvSpPr>
          <p:nvPr>
            <p:ph idx="1"/>
          </p:nvPr>
        </p:nvSpPr>
        <p:spPr>
          <a:xfrm>
            <a:off x="457200" y="2286001"/>
            <a:ext cx="8229600" cy="3840163"/>
          </a:xfrm>
        </p:spPr>
        <p:txBody>
          <a:bodyPr/>
          <a:lstStyle/>
          <a:p>
            <a:r>
              <a:rPr lang="en-US" dirty="0">
                <a:solidFill>
                  <a:schemeClr val="accent2"/>
                </a:solidFill>
              </a:rPr>
              <a:t> </a:t>
            </a:r>
            <a:r>
              <a:rPr lang="en-US" b="1" dirty="0">
                <a:solidFill>
                  <a:schemeClr val="accent2"/>
                </a:solidFill>
              </a:rPr>
              <a:t>Software is a collection of programs to help us to perform a </a:t>
            </a:r>
            <a:r>
              <a:rPr lang="en-US" b="1" dirty="0" smtClean="0">
                <a:solidFill>
                  <a:schemeClr val="accent2"/>
                </a:solidFill>
              </a:rPr>
              <a:t>Task.</a:t>
            </a:r>
            <a:endParaRPr lang="en-US" b="1" dirty="0">
              <a:solidFill>
                <a:schemeClr val="accent2"/>
              </a:solidFill>
            </a:endParaRPr>
          </a:p>
        </p:txBody>
      </p:sp>
    </p:spTree>
    <p:extLst>
      <p:ext uri="{BB962C8B-B14F-4D97-AF65-F5344CB8AC3E}">
        <p14:creationId xmlns:p14="http://schemas.microsoft.com/office/powerpoint/2010/main" val="3386051865"/>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chemeClr val="accent6">
                    <a:lumMod val="75000"/>
                  </a:schemeClr>
                </a:solidFill>
              </a:rPr>
              <a:t>Analysis</a:t>
            </a:r>
            <a:endParaRPr lang="en-US" b="1" dirty="0">
              <a:solidFill>
                <a:schemeClr val="accent6">
                  <a:lumMod val="75000"/>
                </a:schemeClr>
              </a:solidFill>
            </a:endParaRPr>
          </a:p>
        </p:txBody>
      </p:sp>
      <p:sp>
        <p:nvSpPr>
          <p:cNvPr id="3" name="Content Placeholder 2"/>
          <p:cNvSpPr>
            <a:spLocks noGrp="1"/>
          </p:cNvSpPr>
          <p:nvPr>
            <p:ph idx="1"/>
          </p:nvPr>
        </p:nvSpPr>
        <p:spPr/>
        <p:txBody>
          <a:bodyPr/>
          <a:lstStyle/>
          <a:p>
            <a:r>
              <a:rPr lang="en-US" b="1" dirty="0" smtClean="0">
                <a:solidFill>
                  <a:srgbClr val="00B050"/>
                </a:solidFill>
              </a:rPr>
              <a:t>Here Project Manager will involve.</a:t>
            </a:r>
          </a:p>
          <a:p>
            <a:r>
              <a:rPr lang="en-US" b="1" dirty="0" smtClean="0">
                <a:solidFill>
                  <a:srgbClr val="00B050"/>
                </a:solidFill>
              </a:rPr>
              <a:t>PM will estimates the time duration and budget. </a:t>
            </a:r>
          </a:p>
          <a:p>
            <a:r>
              <a:rPr lang="en-US" b="1" dirty="0" smtClean="0">
                <a:solidFill>
                  <a:srgbClr val="00B050"/>
                </a:solidFill>
              </a:rPr>
              <a:t>Once the budget and time duration is ok for the client then only we will move to next phase.</a:t>
            </a:r>
            <a:endParaRPr lang="en-US" b="1" dirty="0">
              <a:solidFill>
                <a:srgbClr val="00B050"/>
              </a:solidFill>
            </a:endParaRPr>
          </a:p>
        </p:txBody>
      </p:sp>
    </p:spTree>
    <p:extLst>
      <p:ext uri="{BB962C8B-B14F-4D97-AF65-F5344CB8AC3E}">
        <p14:creationId xmlns:p14="http://schemas.microsoft.com/office/powerpoint/2010/main" val="3465409893"/>
      </p:ext>
    </p:extLst>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chemeClr val="accent6">
                    <a:lumMod val="75000"/>
                  </a:schemeClr>
                </a:solidFill>
              </a:rPr>
              <a:t>Design</a:t>
            </a:r>
            <a:endParaRPr lang="en-US" b="1" dirty="0">
              <a:solidFill>
                <a:schemeClr val="accent6">
                  <a:lumMod val="75000"/>
                </a:schemeClr>
              </a:solidFill>
            </a:endParaRPr>
          </a:p>
        </p:txBody>
      </p:sp>
      <p:sp>
        <p:nvSpPr>
          <p:cNvPr id="3" name="Content Placeholder 2"/>
          <p:cNvSpPr>
            <a:spLocks noGrp="1"/>
          </p:cNvSpPr>
          <p:nvPr>
            <p:ph idx="1"/>
          </p:nvPr>
        </p:nvSpPr>
        <p:spPr/>
        <p:txBody>
          <a:bodyPr/>
          <a:lstStyle/>
          <a:p>
            <a:r>
              <a:rPr lang="en-US" b="1" dirty="0" smtClean="0">
                <a:solidFill>
                  <a:srgbClr val="00B050"/>
                </a:solidFill>
              </a:rPr>
              <a:t>Here web designers are involved.</a:t>
            </a:r>
          </a:p>
          <a:p>
            <a:r>
              <a:rPr lang="en-US" b="1" dirty="0" smtClean="0">
                <a:solidFill>
                  <a:srgbClr val="00B050"/>
                </a:solidFill>
              </a:rPr>
              <a:t>(UI/UX)</a:t>
            </a:r>
          </a:p>
          <a:p>
            <a:r>
              <a:rPr lang="en-US" b="1" dirty="0" smtClean="0">
                <a:solidFill>
                  <a:srgbClr val="00B050"/>
                </a:solidFill>
              </a:rPr>
              <a:t>Languages are (HTML,CSS)</a:t>
            </a:r>
            <a:endParaRPr lang="en-US" b="1" dirty="0">
              <a:solidFill>
                <a:srgbClr val="00B050"/>
              </a:solidFill>
            </a:endParaRPr>
          </a:p>
        </p:txBody>
      </p:sp>
    </p:spTree>
    <p:extLst>
      <p:ext uri="{BB962C8B-B14F-4D97-AF65-F5344CB8AC3E}">
        <p14:creationId xmlns:p14="http://schemas.microsoft.com/office/powerpoint/2010/main" val="2856631763"/>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chemeClr val="accent6">
                    <a:lumMod val="75000"/>
                  </a:schemeClr>
                </a:solidFill>
              </a:rPr>
              <a:t>Development</a:t>
            </a:r>
            <a:endParaRPr lang="en-US" b="1" dirty="0">
              <a:solidFill>
                <a:schemeClr val="accent6">
                  <a:lumMod val="75000"/>
                </a:schemeClr>
              </a:solidFill>
            </a:endParaRPr>
          </a:p>
        </p:txBody>
      </p:sp>
      <p:sp>
        <p:nvSpPr>
          <p:cNvPr id="3" name="Content Placeholder 2"/>
          <p:cNvSpPr>
            <a:spLocks noGrp="1"/>
          </p:cNvSpPr>
          <p:nvPr>
            <p:ph idx="1"/>
          </p:nvPr>
        </p:nvSpPr>
        <p:spPr/>
        <p:txBody>
          <a:bodyPr/>
          <a:lstStyle/>
          <a:p>
            <a:r>
              <a:rPr lang="en-US" b="1" dirty="0" smtClean="0">
                <a:solidFill>
                  <a:srgbClr val="00B050"/>
                </a:solidFill>
              </a:rPr>
              <a:t>Here developers will involve and they develop the software.</a:t>
            </a:r>
          </a:p>
          <a:p>
            <a:r>
              <a:rPr lang="en-US" b="1" dirty="0" smtClean="0">
                <a:solidFill>
                  <a:srgbClr val="00B050"/>
                </a:solidFill>
              </a:rPr>
              <a:t>Languages are (JAVA,PYTHON,C++,.NET,C#)</a:t>
            </a:r>
            <a:endParaRPr lang="en-US" b="1" dirty="0">
              <a:solidFill>
                <a:srgbClr val="00B050"/>
              </a:solidFill>
            </a:endParaRPr>
          </a:p>
        </p:txBody>
      </p:sp>
    </p:spTree>
    <p:extLst>
      <p:ext uri="{BB962C8B-B14F-4D97-AF65-F5344CB8AC3E}">
        <p14:creationId xmlns:p14="http://schemas.microsoft.com/office/powerpoint/2010/main" val="1957115208"/>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chemeClr val="accent6">
                    <a:lumMod val="75000"/>
                  </a:schemeClr>
                </a:solidFill>
              </a:rPr>
              <a:t>Testing</a:t>
            </a:r>
            <a:endParaRPr lang="en-US" b="1" dirty="0">
              <a:solidFill>
                <a:schemeClr val="accent6">
                  <a:lumMod val="75000"/>
                </a:schemeClr>
              </a:solidFill>
            </a:endParaRPr>
          </a:p>
        </p:txBody>
      </p:sp>
      <p:sp>
        <p:nvSpPr>
          <p:cNvPr id="3" name="Content Placeholder 2"/>
          <p:cNvSpPr>
            <a:spLocks noGrp="1"/>
          </p:cNvSpPr>
          <p:nvPr>
            <p:ph idx="1"/>
          </p:nvPr>
        </p:nvSpPr>
        <p:spPr/>
        <p:txBody>
          <a:bodyPr/>
          <a:lstStyle/>
          <a:p>
            <a:r>
              <a:rPr lang="en-US" dirty="0" smtClean="0">
                <a:solidFill>
                  <a:srgbClr val="00B050"/>
                </a:solidFill>
              </a:rPr>
              <a:t>Te</a:t>
            </a:r>
            <a:r>
              <a:rPr lang="en-US" b="1" dirty="0" smtClean="0">
                <a:solidFill>
                  <a:srgbClr val="00B050"/>
                </a:solidFill>
              </a:rPr>
              <a:t>ster will start testing the Application here testers will involve.</a:t>
            </a:r>
            <a:endParaRPr lang="en-US" b="1" dirty="0">
              <a:solidFill>
                <a:srgbClr val="00B050"/>
              </a:solidFill>
            </a:endParaRPr>
          </a:p>
        </p:txBody>
      </p:sp>
    </p:spTree>
    <p:extLst>
      <p:ext uri="{BB962C8B-B14F-4D97-AF65-F5344CB8AC3E}">
        <p14:creationId xmlns:p14="http://schemas.microsoft.com/office/powerpoint/2010/main" val="3122859590"/>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chemeClr val="accent6">
                    <a:lumMod val="75000"/>
                  </a:schemeClr>
                </a:solidFill>
              </a:rPr>
              <a:t>Maintenance</a:t>
            </a:r>
            <a:endParaRPr lang="en-US" b="1" dirty="0">
              <a:solidFill>
                <a:schemeClr val="accent6">
                  <a:lumMod val="75000"/>
                </a:schemeClr>
              </a:solidFill>
            </a:endParaRPr>
          </a:p>
        </p:txBody>
      </p:sp>
      <p:sp>
        <p:nvSpPr>
          <p:cNvPr id="3" name="Content Placeholder 2"/>
          <p:cNvSpPr>
            <a:spLocks noGrp="1"/>
          </p:cNvSpPr>
          <p:nvPr>
            <p:ph idx="1"/>
          </p:nvPr>
        </p:nvSpPr>
        <p:spPr/>
        <p:txBody>
          <a:bodyPr/>
          <a:lstStyle/>
          <a:p>
            <a:r>
              <a:rPr lang="en-US" b="1" dirty="0" smtClean="0">
                <a:solidFill>
                  <a:srgbClr val="00B050"/>
                </a:solidFill>
              </a:rPr>
              <a:t>Once the Application is ready and it is Stable with out Any Issues.</a:t>
            </a:r>
          </a:p>
          <a:p>
            <a:r>
              <a:rPr lang="en-US" b="1" dirty="0" smtClean="0">
                <a:solidFill>
                  <a:srgbClr val="00B050"/>
                </a:solidFill>
              </a:rPr>
              <a:t>The Build will be released.</a:t>
            </a:r>
          </a:p>
          <a:p>
            <a:r>
              <a:rPr lang="en-US" b="1" dirty="0" smtClean="0">
                <a:solidFill>
                  <a:srgbClr val="00B050"/>
                </a:solidFill>
              </a:rPr>
              <a:t>Here Developers are involved.</a:t>
            </a:r>
            <a:endParaRPr lang="en-US" b="1" dirty="0">
              <a:solidFill>
                <a:srgbClr val="00B050"/>
              </a:solidFill>
            </a:endParaRPr>
          </a:p>
        </p:txBody>
      </p:sp>
    </p:spTree>
    <p:extLst>
      <p:ext uri="{BB962C8B-B14F-4D97-AF65-F5344CB8AC3E}">
        <p14:creationId xmlns:p14="http://schemas.microsoft.com/office/powerpoint/2010/main" val="2704169767"/>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chemeClr val="accent6">
                    <a:lumMod val="75000"/>
                  </a:schemeClr>
                </a:solidFill>
              </a:rPr>
              <a:t>Types  of Models </a:t>
            </a:r>
            <a:endParaRPr lang="en-US" b="1" dirty="0">
              <a:solidFill>
                <a:schemeClr val="accent6">
                  <a:lumMod val="75000"/>
                </a:schemeClr>
              </a:solidFill>
            </a:endParaRPr>
          </a:p>
        </p:txBody>
      </p:sp>
      <p:sp>
        <p:nvSpPr>
          <p:cNvPr id="3" name="Content Placeholder 2"/>
          <p:cNvSpPr>
            <a:spLocks noGrp="1"/>
          </p:cNvSpPr>
          <p:nvPr>
            <p:ph idx="1"/>
          </p:nvPr>
        </p:nvSpPr>
        <p:spPr/>
        <p:txBody>
          <a:bodyPr/>
          <a:lstStyle/>
          <a:p>
            <a:r>
              <a:rPr lang="en-US" b="1" dirty="0" smtClean="0">
                <a:solidFill>
                  <a:srgbClr val="C00000"/>
                </a:solidFill>
              </a:rPr>
              <a:t>Water Fall Model.</a:t>
            </a:r>
          </a:p>
          <a:p>
            <a:r>
              <a:rPr lang="en-US" b="1" dirty="0" smtClean="0">
                <a:solidFill>
                  <a:srgbClr val="FF0000"/>
                </a:solidFill>
              </a:rPr>
              <a:t>Spiral Model.</a:t>
            </a:r>
          </a:p>
          <a:p>
            <a:r>
              <a:rPr lang="en-US" b="1" dirty="0" smtClean="0">
                <a:solidFill>
                  <a:srgbClr val="FFC000"/>
                </a:solidFill>
              </a:rPr>
              <a:t>V-Model.</a:t>
            </a:r>
          </a:p>
          <a:p>
            <a:r>
              <a:rPr lang="en-US" b="1" dirty="0" smtClean="0">
                <a:solidFill>
                  <a:srgbClr val="00B050"/>
                </a:solidFill>
              </a:rPr>
              <a:t>Hybrid Model.</a:t>
            </a:r>
          </a:p>
          <a:p>
            <a:r>
              <a:rPr lang="en-US" b="1" dirty="0" smtClean="0">
                <a:solidFill>
                  <a:srgbClr val="00B0F0"/>
                </a:solidFill>
              </a:rPr>
              <a:t>Agile Model.</a:t>
            </a:r>
            <a:endParaRPr lang="en-US" b="1" dirty="0">
              <a:solidFill>
                <a:srgbClr val="00B0F0"/>
              </a:solidFill>
            </a:endParaRPr>
          </a:p>
        </p:txBody>
      </p:sp>
    </p:spTree>
    <p:extLst>
      <p:ext uri="{BB962C8B-B14F-4D97-AF65-F5344CB8AC3E}">
        <p14:creationId xmlns:p14="http://schemas.microsoft.com/office/powerpoint/2010/main" val="2076261816"/>
      </p:ext>
    </p:extLst>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8000" b="1" dirty="0" smtClean="0">
                <a:solidFill>
                  <a:schemeClr val="accent6">
                    <a:lumMod val="75000"/>
                  </a:schemeClr>
                </a:solidFill>
              </a:rPr>
              <a:t>WATER FALL MODEL</a:t>
            </a:r>
            <a:r>
              <a:rPr lang="en-US" b="1" dirty="0" smtClean="0">
                <a:solidFill>
                  <a:schemeClr val="accent6">
                    <a:lumMod val="75000"/>
                  </a:schemeClr>
                </a:solidFill>
              </a:rPr>
              <a:t/>
            </a:r>
            <a:br>
              <a:rPr lang="en-US" b="1" dirty="0" smtClean="0">
                <a:solidFill>
                  <a:schemeClr val="accent6">
                    <a:lumMod val="75000"/>
                  </a:schemeClr>
                </a:solidFill>
              </a:rPr>
            </a:br>
            <a:endParaRPr lang="en-US" b="1" dirty="0">
              <a:solidFill>
                <a:schemeClr val="accent6">
                  <a:lumMod val="75000"/>
                </a:schemeClr>
              </a:solidFill>
            </a:endParaRPr>
          </a:p>
        </p:txBody>
      </p:sp>
      <p:sp>
        <p:nvSpPr>
          <p:cNvPr id="3" name="Content Placeholder 2"/>
          <p:cNvSpPr>
            <a:spLocks noGrp="1"/>
          </p:cNvSpPr>
          <p:nvPr>
            <p:ph idx="1"/>
          </p:nvPr>
        </p:nvSpPr>
        <p:spPr/>
        <p:txBody>
          <a:bodyPr/>
          <a:lstStyle/>
          <a:p>
            <a:r>
              <a:rPr lang="en-US" b="1" dirty="0" smtClean="0">
                <a:solidFill>
                  <a:srgbClr val="0070C0"/>
                </a:solidFill>
              </a:rPr>
              <a:t>It is old and traditional model.</a:t>
            </a:r>
          </a:p>
          <a:p>
            <a:r>
              <a:rPr lang="en-US" b="1" dirty="0" smtClean="0">
                <a:solidFill>
                  <a:srgbClr val="0070C0"/>
                </a:solidFill>
              </a:rPr>
              <a:t>Water fall model is the base model of SDLC and all the models are derived from it.</a:t>
            </a:r>
          </a:p>
          <a:p>
            <a:r>
              <a:rPr lang="en-US" b="1" dirty="0" smtClean="0">
                <a:solidFill>
                  <a:srgbClr val="0070C0"/>
                </a:solidFill>
              </a:rPr>
              <a:t>We cant change the Requirements.</a:t>
            </a:r>
          </a:p>
          <a:p>
            <a:r>
              <a:rPr lang="en-US" b="1" dirty="0" smtClean="0">
                <a:solidFill>
                  <a:srgbClr val="0070C0"/>
                </a:solidFill>
              </a:rPr>
              <a:t>There are 6 phases in this model.</a:t>
            </a:r>
          </a:p>
          <a:p>
            <a:r>
              <a:rPr lang="en-US" b="1" dirty="0" smtClean="0">
                <a:solidFill>
                  <a:srgbClr val="0070C0"/>
                </a:solidFill>
              </a:rPr>
              <a:t>It is used in 90’s.</a:t>
            </a:r>
            <a:endParaRPr lang="en-US" b="1" dirty="0">
              <a:solidFill>
                <a:srgbClr val="0070C0"/>
              </a:solidFill>
            </a:endParaRPr>
          </a:p>
        </p:txBody>
      </p:sp>
    </p:spTree>
    <p:extLst>
      <p:ext uri="{BB962C8B-B14F-4D97-AF65-F5344CB8AC3E}">
        <p14:creationId xmlns:p14="http://schemas.microsoft.com/office/powerpoint/2010/main" val="3678610065"/>
      </p:ext>
    </p:extLst>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6629400" cy="334962"/>
          </a:xfrm>
        </p:spPr>
        <p:txBody>
          <a:bodyPr>
            <a:normAutofit fontScale="90000"/>
          </a:bodyPr>
          <a:lstStyle/>
          <a:p>
            <a:r>
              <a:rPr lang="en-US" b="1" dirty="0" smtClean="0">
                <a:solidFill>
                  <a:schemeClr val="accent6">
                    <a:lumMod val="75000"/>
                  </a:schemeClr>
                </a:solidFill>
              </a:rPr>
              <a:t>Flow chart</a:t>
            </a:r>
            <a:endParaRPr lang="en-US" b="1" dirty="0">
              <a:solidFill>
                <a:schemeClr val="accent6">
                  <a:lumMod val="75000"/>
                </a:schemeClr>
              </a:solidFill>
            </a:endParaRPr>
          </a:p>
        </p:txBody>
      </p:sp>
      <p:sp>
        <p:nvSpPr>
          <p:cNvPr id="3" name="Content Placeholder 2"/>
          <p:cNvSpPr>
            <a:spLocks noGrp="1"/>
          </p:cNvSpPr>
          <p:nvPr>
            <p:ph idx="1"/>
          </p:nvPr>
        </p:nvSpPr>
        <p:spPr>
          <a:xfrm>
            <a:off x="457200" y="1219201"/>
            <a:ext cx="8229600" cy="4906963"/>
          </a:xfrm>
        </p:spPr>
        <p:txBody>
          <a:bodyPr/>
          <a:lstStyle/>
          <a:p>
            <a:pPr marL="0" indent="0">
              <a:buNone/>
            </a:pPr>
            <a:r>
              <a:rPr lang="en-US" b="1" dirty="0" smtClean="0">
                <a:solidFill>
                  <a:srgbClr val="FF0000"/>
                </a:solidFill>
              </a:rPr>
              <a:t>Design</a:t>
            </a:r>
            <a:endParaRPr lang="en-US" b="1" dirty="0">
              <a:solidFill>
                <a:srgbClr val="FF0000"/>
              </a:solidFill>
            </a:endParaRPr>
          </a:p>
        </p:txBody>
      </p:sp>
      <p:sp>
        <p:nvSpPr>
          <p:cNvPr id="4" name="Rectangle 3"/>
          <p:cNvSpPr/>
          <p:nvPr/>
        </p:nvSpPr>
        <p:spPr>
          <a:xfrm>
            <a:off x="2971800" y="1600200"/>
            <a:ext cx="2367875" cy="457200"/>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Requirements</a:t>
            </a:r>
            <a:endParaRPr lang="en-US" dirty="0"/>
          </a:p>
        </p:txBody>
      </p:sp>
      <p:sp>
        <p:nvSpPr>
          <p:cNvPr id="5" name="Rectangle 4"/>
          <p:cNvSpPr/>
          <p:nvPr/>
        </p:nvSpPr>
        <p:spPr>
          <a:xfrm>
            <a:off x="2976665" y="2393815"/>
            <a:ext cx="2363011" cy="5334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Design</a:t>
            </a:r>
            <a:endParaRPr lang="en-US" dirty="0"/>
          </a:p>
        </p:txBody>
      </p:sp>
      <p:sp>
        <p:nvSpPr>
          <p:cNvPr id="6" name="Rectangle 5"/>
          <p:cNvSpPr/>
          <p:nvPr/>
        </p:nvSpPr>
        <p:spPr>
          <a:xfrm>
            <a:off x="2976665" y="3276600"/>
            <a:ext cx="2363011" cy="609600"/>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Development</a:t>
            </a:r>
            <a:endParaRPr lang="en-US" dirty="0"/>
          </a:p>
        </p:txBody>
      </p:sp>
      <p:sp>
        <p:nvSpPr>
          <p:cNvPr id="7" name="Rectangle 6"/>
          <p:cNvSpPr/>
          <p:nvPr/>
        </p:nvSpPr>
        <p:spPr>
          <a:xfrm>
            <a:off x="2971802" y="4114800"/>
            <a:ext cx="2438399" cy="4572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Testing</a:t>
            </a:r>
            <a:endParaRPr lang="en-US" dirty="0"/>
          </a:p>
        </p:txBody>
      </p:sp>
      <p:sp>
        <p:nvSpPr>
          <p:cNvPr id="8" name="Rectangle 7"/>
          <p:cNvSpPr/>
          <p:nvPr/>
        </p:nvSpPr>
        <p:spPr>
          <a:xfrm>
            <a:off x="3009901" y="4724400"/>
            <a:ext cx="2400300" cy="53340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Deployment</a:t>
            </a:r>
            <a:endParaRPr lang="en-US" dirty="0"/>
          </a:p>
        </p:txBody>
      </p:sp>
      <p:sp>
        <p:nvSpPr>
          <p:cNvPr id="9" name="Rectangle 8"/>
          <p:cNvSpPr/>
          <p:nvPr/>
        </p:nvSpPr>
        <p:spPr>
          <a:xfrm>
            <a:off x="2971800" y="5486400"/>
            <a:ext cx="2438400" cy="609600"/>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Maintenance</a:t>
            </a:r>
            <a:endParaRPr lang="en-US" dirty="0"/>
          </a:p>
        </p:txBody>
      </p:sp>
      <p:sp>
        <p:nvSpPr>
          <p:cNvPr id="10" name="Down Arrow 9"/>
          <p:cNvSpPr/>
          <p:nvPr/>
        </p:nvSpPr>
        <p:spPr>
          <a:xfrm>
            <a:off x="3967735" y="2057401"/>
            <a:ext cx="484632" cy="33641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Down Arrow 10"/>
          <p:cNvSpPr/>
          <p:nvPr/>
        </p:nvSpPr>
        <p:spPr>
          <a:xfrm>
            <a:off x="3913420" y="2927216"/>
            <a:ext cx="484632" cy="34938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Down Arrow 11"/>
          <p:cNvSpPr/>
          <p:nvPr/>
        </p:nvSpPr>
        <p:spPr>
          <a:xfrm>
            <a:off x="3967735" y="3886200"/>
            <a:ext cx="484632" cy="2286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Down Arrow 12"/>
          <p:cNvSpPr/>
          <p:nvPr/>
        </p:nvSpPr>
        <p:spPr>
          <a:xfrm>
            <a:off x="4099737" y="4572000"/>
            <a:ext cx="484632" cy="1524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Down Arrow 13"/>
          <p:cNvSpPr/>
          <p:nvPr/>
        </p:nvSpPr>
        <p:spPr>
          <a:xfrm>
            <a:off x="4099737" y="5257800"/>
            <a:ext cx="484632" cy="2286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72998636"/>
      </p:ext>
    </p:extLst>
  </p:cSld>
  <p:clrMapOvr>
    <a:masterClrMapping/>
  </p:clrMapOvr>
  <p:transition spd="slow">
    <p:wheel spokes="1"/>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chemeClr val="accent6">
                    <a:lumMod val="75000"/>
                  </a:schemeClr>
                </a:solidFill>
              </a:rPr>
              <a:t>Requirements</a:t>
            </a:r>
            <a:endParaRPr lang="en-US" b="1" dirty="0">
              <a:solidFill>
                <a:schemeClr val="accent6">
                  <a:lumMod val="75000"/>
                </a:schemeClr>
              </a:solidFill>
            </a:endParaRPr>
          </a:p>
        </p:txBody>
      </p:sp>
      <p:sp>
        <p:nvSpPr>
          <p:cNvPr id="3" name="Content Placeholder 2"/>
          <p:cNvSpPr>
            <a:spLocks noGrp="1"/>
          </p:cNvSpPr>
          <p:nvPr>
            <p:ph idx="1"/>
          </p:nvPr>
        </p:nvSpPr>
        <p:spPr/>
        <p:txBody>
          <a:bodyPr/>
          <a:lstStyle/>
          <a:p>
            <a:r>
              <a:rPr lang="en-US" b="1" dirty="0" smtClean="0">
                <a:solidFill>
                  <a:srgbClr val="00B050"/>
                </a:solidFill>
              </a:rPr>
              <a:t>Business analyst and project manager will involve and check the documents and they will decide the Budget, they will check whether developers are available are not then they will start Design. </a:t>
            </a:r>
            <a:endParaRPr lang="en-US" b="1" dirty="0">
              <a:solidFill>
                <a:srgbClr val="00B050"/>
              </a:solidFill>
            </a:endParaRPr>
          </a:p>
        </p:txBody>
      </p:sp>
    </p:spTree>
    <p:extLst>
      <p:ext uri="{BB962C8B-B14F-4D97-AF65-F5344CB8AC3E}">
        <p14:creationId xmlns:p14="http://schemas.microsoft.com/office/powerpoint/2010/main" val="1843115118"/>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chemeClr val="accent6">
                    <a:lumMod val="75000"/>
                  </a:schemeClr>
                </a:solidFill>
              </a:rPr>
              <a:t>Design </a:t>
            </a:r>
            <a:endParaRPr lang="en-US" b="1" dirty="0">
              <a:solidFill>
                <a:schemeClr val="accent6">
                  <a:lumMod val="75000"/>
                </a:schemeClr>
              </a:solidFill>
            </a:endParaRPr>
          </a:p>
        </p:txBody>
      </p:sp>
      <p:sp>
        <p:nvSpPr>
          <p:cNvPr id="3" name="Content Placeholder 2"/>
          <p:cNvSpPr>
            <a:spLocks noGrp="1"/>
          </p:cNvSpPr>
          <p:nvPr>
            <p:ph idx="1"/>
          </p:nvPr>
        </p:nvSpPr>
        <p:spPr>
          <a:xfrm>
            <a:off x="762000" y="1447801"/>
            <a:ext cx="8229600" cy="5059363"/>
          </a:xfrm>
        </p:spPr>
        <p:txBody>
          <a:bodyPr/>
          <a:lstStyle/>
          <a:p>
            <a:r>
              <a:rPr lang="en-US" b="1" dirty="0" smtClean="0">
                <a:solidFill>
                  <a:srgbClr val="00B050"/>
                </a:solidFill>
              </a:rPr>
              <a:t>Here designers are involved (UI,UX) they will design the application.</a:t>
            </a:r>
            <a:endParaRPr lang="en-US" b="1" dirty="0">
              <a:solidFill>
                <a:srgbClr val="00B050"/>
              </a:solidFill>
            </a:endParaRPr>
          </a:p>
        </p:txBody>
      </p:sp>
    </p:spTree>
    <p:extLst>
      <p:ext uri="{BB962C8B-B14F-4D97-AF65-F5344CB8AC3E}">
        <p14:creationId xmlns:p14="http://schemas.microsoft.com/office/powerpoint/2010/main" val="3960558691"/>
      </p:ext>
    </p:extLst>
  </p:cSld>
  <p:clrMapOvr>
    <a:masterClrMapping/>
  </p:clrMapOvr>
  <p:transition spd="slow">
    <p:pull/>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p:cNvGraphicFramePr/>
          <p:nvPr>
            <p:extLst>
              <p:ext uri="{D42A27DB-BD31-4B8C-83A1-F6EECF244321}">
                <p14:modId xmlns:p14="http://schemas.microsoft.com/office/powerpoint/2010/main" val="4145558639"/>
              </p:ext>
            </p:extLst>
          </p:nvPr>
        </p:nvGraphicFramePr>
        <p:xfrm>
          <a:off x="457200" y="274638"/>
          <a:ext cx="8229600" cy="1143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Content Placeholder 2"/>
          <p:cNvSpPr>
            <a:spLocks noGrp="1"/>
          </p:cNvSpPr>
          <p:nvPr>
            <p:ph idx="1"/>
          </p:nvPr>
        </p:nvSpPr>
        <p:spPr/>
        <p:txBody>
          <a:bodyPr/>
          <a:lstStyle/>
          <a:p>
            <a:r>
              <a:rPr lang="en-US" b="1" dirty="0" smtClean="0">
                <a:solidFill>
                  <a:schemeClr val="accent5"/>
                </a:solidFill>
              </a:rPr>
              <a:t>Software </a:t>
            </a:r>
            <a:r>
              <a:rPr lang="en-US" b="1" dirty="0">
                <a:solidFill>
                  <a:schemeClr val="accent5"/>
                </a:solidFill>
              </a:rPr>
              <a:t>testing is  a part of the Software Development </a:t>
            </a:r>
            <a:r>
              <a:rPr lang="en-US" b="1" dirty="0" smtClean="0">
                <a:solidFill>
                  <a:schemeClr val="accent5"/>
                </a:solidFill>
              </a:rPr>
              <a:t>process.</a:t>
            </a:r>
          </a:p>
          <a:p>
            <a:r>
              <a:rPr lang="en-US" b="1" dirty="0" smtClean="0">
                <a:solidFill>
                  <a:schemeClr val="accent5"/>
                </a:solidFill>
              </a:rPr>
              <a:t> </a:t>
            </a:r>
            <a:r>
              <a:rPr lang="en-US" b="1" dirty="0">
                <a:solidFill>
                  <a:schemeClr val="accent5"/>
                </a:solidFill>
              </a:rPr>
              <a:t>It is an activity to detect and identify the </a:t>
            </a:r>
            <a:r>
              <a:rPr lang="en-US" b="1" dirty="0" smtClean="0">
                <a:solidFill>
                  <a:schemeClr val="accent5"/>
                </a:solidFill>
              </a:rPr>
              <a:t>        defects </a:t>
            </a:r>
            <a:r>
              <a:rPr lang="en-US" b="1" dirty="0">
                <a:solidFill>
                  <a:schemeClr val="accent5"/>
                </a:solidFill>
              </a:rPr>
              <a:t>in the </a:t>
            </a:r>
            <a:r>
              <a:rPr lang="en-US" b="1" dirty="0" smtClean="0">
                <a:solidFill>
                  <a:schemeClr val="accent5"/>
                </a:solidFill>
              </a:rPr>
              <a:t>software.</a:t>
            </a:r>
            <a:endParaRPr lang="en-US" b="1" dirty="0">
              <a:solidFill>
                <a:schemeClr val="accent5"/>
              </a:solidFill>
            </a:endParaRPr>
          </a:p>
          <a:p>
            <a:r>
              <a:rPr lang="en-US" b="1" dirty="0" smtClean="0">
                <a:solidFill>
                  <a:schemeClr val="accent5"/>
                </a:solidFill>
              </a:rPr>
              <a:t>Reason </a:t>
            </a:r>
            <a:r>
              <a:rPr lang="en-US" b="1" dirty="0">
                <a:solidFill>
                  <a:schemeClr val="accent5"/>
                </a:solidFill>
              </a:rPr>
              <a:t>to test the product is to provide Quality </a:t>
            </a:r>
            <a:r>
              <a:rPr lang="en-US" b="1" dirty="0" smtClean="0">
                <a:solidFill>
                  <a:schemeClr val="accent5"/>
                </a:solidFill>
              </a:rPr>
              <a:t>Software.</a:t>
            </a:r>
            <a:endParaRPr lang="en-US" b="1" dirty="0">
              <a:solidFill>
                <a:schemeClr val="accent5"/>
              </a:solidFill>
            </a:endParaRPr>
          </a:p>
          <a:p>
            <a:endParaRPr lang="en-US" dirty="0"/>
          </a:p>
        </p:txBody>
      </p:sp>
    </p:spTree>
    <p:extLst>
      <p:ext uri="{BB962C8B-B14F-4D97-AF65-F5344CB8AC3E}">
        <p14:creationId xmlns:p14="http://schemas.microsoft.com/office/powerpoint/2010/main" val="418046873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chemeClr val="accent6">
                    <a:lumMod val="75000"/>
                  </a:schemeClr>
                </a:solidFill>
              </a:rPr>
              <a:t>Development</a:t>
            </a:r>
            <a:endParaRPr lang="en-US" b="1" dirty="0">
              <a:solidFill>
                <a:schemeClr val="accent6">
                  <a:lumMod val="75000"/>
                </a:schemeClr>
              </a:solidFill>
            </a:endParaRPr>
          </a:p>
        </p:txBody>
      </p:sp>
      <p:sp>
        <p:nvSpPr>
          <p:cNvPr id="3" name="Content Placeholder 2"/>
          <p:cNvSpPr>
            <a:spLocks noGrp="1"/>
          </p:cNvSpPr>
          <p:nvPr>
            <p:ph idx="1"/>
          </p:nvPr>
        </p:nvSpPr>
        <p:spPr/>
        <p:txBody>
          <a:bodyPr/>
          <a:lstStyle/>
          <a:p>
            <a:r>
              <a:rPr lang="en-US" b="1" dirty="0" smtClean="0">
                <a:solidFill>
                  <a:srgbClr val="00B050"/>
                </a:solidFill>
              </a:rPr>
              <a:t>Here developers are involved they develop the application.</a:t>
            </a:r>
            <a:endParaRPr lang="en-US" b="1" dirty="0">
              <a:solidFill>
                <a:srgbClr val="00B050"/>
              </a:solidFill>
            </a:endParaRPr>
          </a:p>
        </p:txBody>
      </p:sp>
    </p:spTree>
    <p:extLst>
      <p:ext uri="{BB962C8B-B14F-4D97-AF65-F5344CB8AC3E}">
        <p14:creationId xmlns:p14="http://schemas.microsoft.com/office/powerpoint/2010/main" val="732036785"/>
      </p:ext>
    </p:extLst>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chemeClr val="accent6">
                    <a:lumMod val="75000"/>
                  </a:schemeClr>
                </a:solidFill>
              </a:rPr>
              <a:t>Testing</a:t>
            </a:r>
            <a:endParaRPr lang="en-US" b="1" dirty="0">
              <a:solidFill>
                <a:schemeClr val="accent6">
                  <a:lumMod val="75000"/>
                </a:schemeClr>
              </a:solidFill>
            </a:endParaRPr>
          </a:p>
        </p:txBody>
      </p:sp>
      <p:sp>
        <p:nvSpPr>
          <p:cNvPr id="3" name="Content Placeholder 2"/>
          <p:cNvSpPr>
            <a:spLocks noGrp="1"/>
          </p:cNvSpPr>
          <p:nvPr>
            <p:ph idx="1"/>
          </p:nvPr>
        </p:nvSpPr>
        <p:spPr/>
        <p:txBody>
          <a:bodyPr/>
          <a:lstStyle/>
          <a:p>
            <a:r>
              <a:rPr lang="en-US" b="1" dirty="0" smtClean="0">
                <a:solidFill>
                  <a:srgbClr val="00B050"/>
                </a:solidFill>
              </a:rPr>
              <a:t>Here testers are involved they will test the software.</a:t>
            </a:r>
            <a:endParaRPr lang="en-US" b="1" dirty="0">
              <a:solidFill>
                <a:srgbClr val="00B050"/>
              </a:solidFill>
            </a:endParaRPr>
          </a:p>
        </p:txBody>
      </p:sp>
    </p:spTree>
    <p:extLst>
      <p:ext uri="{BB962C8B-B14F-4D97-AF65-F5344CB8AC3E}">
        <p14:creationId xmlns:p14="http://schemas.microsoft.com/office/powerpoint/2010/main" val="4267789038"/>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chemeClr val="accent6">
                    <a:lumMod val="75000"/>
                  </a:schemeClr>
                </a:solidFill>
              </a:rPr>
              <a:t>Deployment</a:t>
            </a:r>
            <a:endParaRPr lang="en-US" b="1" dirty="0">
              <a:solidFill>
                <a:schemeClr val="accent6">
                  <a:lumMod val="75000"/>
                </a:schemeClr>
              </a:solidFill>
            </a:endParaRPr>
          </a:p>
        </p:txBody>
      </p:sp>
      <p:sp>
        <p:nvSpPr>
          <p:cNvPr id="3" name="Content Placeholder 2"/>
          <p:cNvSpPr>
            <a:spLocks noGrp="1"/>
          </p:cNvSpPr>
          <p:nvPr>
            <p:ph idx="1"/>
          </p:nvPr>
        </p:nvSpPr>
        <p:spPr/>
        <p:txBody>
          <a:bodyPr/>
          <a:lstStyle/>
          <a:p>
            <a:r>
              <a:rPr lang="en-US" b="1" dirty="0" smtClean="0">
                <a:solidFill>
                  <a:srgbClr val="00B050"/>
                </a:solidFill>
              </a:rPr>
              <a:t>Here </a:t>
            </a:r>
            <a:r>
              <a:rPr lang="en-US" b="1" dirty="0" err="1" smtClean="0">
                <a:solidFill>
                  <a:srgbClr val="00B050"/>
                </a:solidFill>
              </a:rPr>
              <a:t>devops</a:t>
            </a:r>
            <a:r>
              <a:rPr lang="en-US" b="1" dirty="0" smtClean="0">
                <a:solidFill>
                  <a:srgbClr val="00B050"/>
                </a:solidFill>
              </a:rPr>
              <a:t> engineer are involved.</a:t>
            </a:r>
            <a:endParaRPr lang="en-US" b="1" dirty="0">
              <a:solidFill>
                <a:srgbClr val="00B050"/>
              </a:solidFill>
            </a:endParaRPr>
          </a:p>
        </p:txBody>
      </p:sp>
    </p:spTree>
    <p:extLst>
      <p:ext uri="{BB962C8B-B14F-4D97-AF65-F5344CB8AC3E}">
        <p14:creationId xmlns:p14="http://schemas.microsoft.com/office/powerpoint/2010/main" val="298801352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solidFill>
                  <a:schemeClr val="accent6">
                    <a:lumMod val="75000"/>
                  </a:schemeClr>
                </a:solidFill>
              </a:rPr>
              <a:t>Maintenance</a:t>
            </a:r>
            <a:endParaRPr lang="en-US" b="1" dirty="0">
              <a:solidFill>
                <a:schemeClr val="accent6">
                  <a:lumMod val="75000"/>
                </a:schemeClr>
              </a:solidFill>
            </a:endParaRPr>
          </a:p>
        </p:txBody>
      </p:sp>
      <p:sp>
        <p:nvSpPr>
          <p:cNvPr id="3" name="Content Placeholder 2"/>
          <p:cNvSpPr>
            <a:spLocks noGrp="1"/>
          </p:cNvSpPr>
          <p:nvPr>
            <p:ph idx="1"/>
          </p:nvPr>
        </p:nvSpPr>
        <p:spPr/>
        <p:txBody>
          <a:bodyPr/>
          <a:lstStyle/>
          <a:p>
            <a:r>
              <a:rPr lang="en-US" b="1" dirty="0" smtClean="0">
                <a:solidFill>
                  <a:srgbClr val="00B050"/>
                </a:solidFill>
              </a:rPr>
              <a:t>Here developers and data base analyst are involved.</a:t>
            </a:r>
            <a:endParaRPr lang="en-US" b="1" dirty="0">
              <a:solidFill>
                <a:srgbClr val="00B050"/>
              </a:solidFill>
            </a:endParaRPr>
          </a:p>
        </p:txBody>
      </p:sp>
    </p:spTree>
    <p:extLst>
      <p:ext uri="{BB962C8B-B14F-4D97-AF65-F5344CB8AC3E}">
        <p14:creationId xmlns:p14="http://schemas.microsoft.com/office/powerpoint/2010/main" val="578970032"/>
      </p:ext>
    </p:extLst>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chemeClr val="accent6">
                    <a:lumMod val="75000"/>
                  </a:schemeClr>
                </a:solidFill>
              </a:rPr>
              <a:t>Advantages of Water fall model</a:t>
            </a:r>
            <a:endParaRPr lang="en-US" b="1" dirty="0">
              <a:solidFill>
                <a:schemeClr val="accent6">
                  <a:lumMod val="75000"/>
                </a:schemeClr>
              </a:solidFill>
            </a:endParaRPr>
          </a:p>
        </p:txBody>
      </p:sp>
      <p:sp>
        <p:nvSpPr>
          <p:cNvPr id="3" name="Content Placeholder 2"/>
          <p:cNvSpPr>
            <a:spLocks noGrp="1"/>
          </p:cNvSpPr>
          <p:nvPr>
            <p:ph idx="1"/>
          </p:nvPr>
        </p:nvSpPr>
        <p:spPr/>
        <p:txBody>
          <a:bodyPr/>
          <a:lstStyle/>
          <a:p>
            <a:pPr lvl="0"/>
            <a:r>
              <a:rPr lang="en-US" b="1" dirty="0" smtClean="0">
                <a:solidFill>
                  <a:srgbClr val="00B0F0"/>
                </a:solidFill>
              </a:rPr>
              <a:t>Quality </a:t>
            </a:r>
            <a:r>
              <a:rPr lang="en-US" b="1" dirty="0">
                <a:solidFill>
                  <a:srgbClr val="00B0F0"/>
                </a:solidFill>
              </a:rPr>
              <a:t>of the Software will be </a:t>
            </a:r>
            <a:r>
              <a:rPr lang="en-US" b="1" dirty="0" smtClean="0">
                <a:solidFill>
                  <a:srgbClr val="00B0F0"/>
                </a:solidFill>
              </a:rPr>
              <a:t>Good.</a:t>
            </a:r>
            <a:endParaRPr lang="en-US" b="1" dirty="0">
              <a:solidFill>
                <a:srgbClr val="00B0F0"/>
              </a:solidFill>
            </a:endParaRPr>
          </a:p>
          <a:p>
            <a:pPr lvl="0"/>
            <a:r>
              <a:rPr lang="en-US" b="1" dirty="0" smtClean="0">
                <a:solidFill>
                  <a:srgbClr val="00B0F0"/>
                </a:solidFill>
              </a:rPr>
              <a:t>Requirement </a:t>
            </a:r>
            <a:r>
              <a:rPr lang="en-US" b="1" dirty="0">
                <a:solidFill>
                  <a:srgbClr val="00B0F0"/>
                </a:solidFill>
              </a:rPr>
              <a:t>Changes are not allowed so the chances of finding Bugs will be </a:t>
            </a:r>
            <a:r>
              <a:rPr lang="en-US" b="1" dirty="0" smtClean="0">
                <a:solidFill>
                  <a:srgbClr val="00B0F0"/>
                </a:solidFill>
              </a:rPr>
              <a:t>less.</a:t>
            </a:r>
            <a:endParaRPr lang="en-US" b="1" dirty="0">
              <a:solidFill>
                <a:srgbClr val="00B0F0"/>
              </a:solidFill>
            </a:endParaRPr>
          </a:p>
          <a:p>
            <a:pPr lvl="0"/>
            <a:r>
              <a:rPr lang="en-US" b="1" dirty="0" smtClean="0">
                <a:solidFill>
                  <a:srgbClr val="00B0F0"/>
                </a:solidFill>
              </a:rPr>
              <a:t>Initial </a:t>
            </a:r>
            <a:r>
              <a:rPr lang="en-US" b="1" dirty="0">
                <a:solidFill>
                  <a:srgbClr val="00B0F0"/>
                </a:solidFill>
              </a:rPr>
              <a:t>investment will be fewer because  testers will be hired once Developing is </a:t>
            </a:r>
            <a:r>
              <a:rPr lang="en-US" b="1" dirty="0" smtClean="0">
                <a:solidFill>
                  <a:srgbClr val="00B0F0"/>
                </a:solidFill>
              </a:rPr>
              <a:t>done.</a:t>
            </a:r>
            <a:endParaRPr lang="en-US" b="1" dirty="0">
              <a:solidFill>
                <a:srgbClr val="00B0F0"/>
              </a:solidFill>
            </a:endParaRPr>
          </a:p>
          <a:p>
            <a:pPr lvl="0"/>
            <a:r>
              <a:rPr lang="en-US" b="1" dirty="0" smtClean="0">
                <a:solidFill>
                  <a:srgbClr val="00B0F0"/>
                </a:solidFill>
              </a:rPr>
              <a:t>Preferred </a:t>
            </a:r>
            <a:r>
              <a:rPr lang="en-US" b="1" dirty="0">
                <a:solidFill>
                  <a:srgbClr val="00B0F0"/>
                </a:solidFill>
              </a:rPr>
              <a:t>for small </a:t>
            </a:r>
            <a:r>
              <a:rPr lang="en-US" b="1" dirty="0" smtClean="0">
                <a:solidFill>
                  <a:srgbClr val="00B0F0"/>
                </a:solidFill>
              </a:rPr>
              <a:t>projects.</a:t>
            </a:r>
            <a:endParaRPr lang="en-US" b="1" dirty="0">
              <a:solidFill>
                <a:srgbClr val="00B0F0"/>
              </a:solidFill>
            </a:endParaRPr>
          </a:p>
          <a:p>
            <a:endParaRPr lang="en-US" dirty="0">
              <a:solidFill>
                <a:srgbClr val="00B0F0"/>
              </a:solidFill>
            </a:endParaRPr>
          </a:p>
        </p:txBody>
      </p:sp>
    </p:spTree>
    <p:extLst>
      <p:ext uri="{BB962C8B-B14F-4D97-AF65-F5344CB8AC3E}">
        <p14:creationId xmlns:p14="http://schemas.microsoft.com/office/powerpoint/2010/main" val="12690598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solidFill>
                  <a:schemeClr val="accent6">
                    <a:lumMod val="75000"/>
                  </a:schemeClr>
                </a:solidFill>
              </a:rPr>
              <a:t>Dis-advantages of Water fall model</a:t>
            </a:r>
            <a:endParaRPr lang="en-US" b="1" dirty="0">
              <a:solidFill>
                <a:schemeClr val="accent6">
                  <a:lumMod val="75000"/>
                </a:schemeClr>
              </a:solidFill>
            </a:endParaRPr>
          </a:p>
        </p:txBody>
      </p:sp>
      <p:sp>
        <p:nvSpPr>
          <p:cNvPr id="3" name="Content Placeholder 2"/>
          <p:cNvSpPr>
            <a:spLocks noGrp="1"/>
          </p:cNvSpPr>
          <p:nvPr>
            <p:ph idx="1"/>
          </p:nvPr>
        </p:nvSpPr>
        <p:spPr/>
        <p:txBody>
          <a:bodyPr/>
          <a:lstStyle/>
          <a:p>
            <a:pPr lvl="0"/>
            <a:r>
              <a:rPr lang="en-US" b="1" dirty="0" smtClean="0">
                <a:solidFill>
                  <a:srgbClr val="7030A0"/>
                </a:solidFill>
              </a:rPr>
              <a:t>Requirement </a:t>
            </a:r>
            <a:r>
              <a:rPr lang="en-US" b="1" dirty="0">
                <a:solidFill>
                  <a:srgbClr val="7030A0"/>
                </a:solidFill>
              </a:rPr>
              <a:t>changes are not </a:t>
            </a:r>
            <a:r>
              <a:rPr lang="en-US" b="1" dirty="0" smtClean="0">
                <a:solidFill>
                  <a:srgbClr val="7030A0"/>
                </a:solidFill>
              </a:rPr>
              <a:t>allowed.</a:t>
            </a:r>
            <a:endParaRPr lang="en-US" b="1" dirty="0">
              <a:solidFill>
                <a:srgbClr val="7030A0"/>
              </a:solidFill>
            </a:endParaRPr>
          </a:p>
          <a:p>
            <a:pPr lvl="0"/>
            <a:r>
              <a:rPr lang="en-US" b="1" dirty="0" smtClean="0">
                <a:solidFill>
                  <a:srgbClr val="7030A0"/>
                </a:solidFill>
              </a:rPr>
              <a:t>If </a:t>
            </a:r>
            <a:r>
              <a:rPr lang="en-US" b="1" dirty="0">
                <a:solidFill>
                  <a:srgbClr val="7030A0"/>
                </a:solidFill>
              </a:rPr>
              <a:t>there is a defect in Requirement that will be continued at Later Phases </a:t>
            </a:r>
            <a:r>
              <a:rPr lang="en-US" b="1" dirty="0" smtClean="0">
                <a:solidFill>
                  <a:srgbClr val="7030A0"/>
                </a:solidFill>
              </a:rPr>
              <a:t>only.</a:t>
            </a:r>
            <a:endParaRPr lang="en-US" b="1" dirty="0">
              <a:solidFill>
                <a:srgbClr val="7030A0"/>
              </a:solidFill>
            </a:endParaRPr>
          </a:p>
          <a:p>
            <a:pPr lvl="0"/>
            <a:r>
              <a:rPr lang="en-US" b="1" dirty="0" smtClean="0">
                <a:solidFill>
                  <a:srgbClr val="7030A0"/>
                </a:solidFill>
              </a:rPr>
              <a:t>Testing </a:t>
            </a:r>
            <a:r>
              <a:rPr lang="en-US" b="1" dirty="0">
                <a:solidFill>
                  <a:srgbClr val="7030A0"/>
                </a:solidFill>
              </a:rPr>
              <a:t>will start after coding </a:t>
            </a:r>
            <a:r>
              <a:rPr lang="en-US" b="1" dirty="0" smtClean="0">
                <a:solidFill>
                  <a:srgbClr val="7030A0"/>
                </a:solidFill>
              </a:rPr>
              <a:t>.</a:t>
            </a:r>
            <a:endParaRPr lang="en-US" b="1" dirty="0">
              <a:solidFill>
                <a:srgbClr val="7030A0"/>
              </a:solidFill>
            </a:endParaRPr>
          </a:p>
          <a:p>
            <a:endParaRPr lang="en-US" dirty="0">
              <a:solidFill>
                <a:srgbClr val="7030A0"/>
              </a:solidFill>
            </a:endParaRPr>
          </a:p>
        </p:txBody>
      </p:sp>
    </p:spTree>
    <p:extLst>
      <p:ext uri="{BB962C8B-B14F-4D97-AF65-F5344CB8AC3E}">
        <p14:creationId xmlns:p14="http://schemas.microsoft.com/office/powerpoint/2010/main" val="4294177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7200" b="1" dirty="0" smtClean="0">
                <a:solidFill>
                  <a:schemeClr val="accent6">
                    <a:lumMod val="75000"/>
                  </a:schemeClr>
                </a:solidFill>
              </a:rPr>
              <a:t>SPIRAL MODEL</a:t>
            </a:r>
            <a:endParaRPr lang="en-US" sz="7200" b="1" dirty="0">
              <a:solidFill>
                <a:schemeClr val="accent6">
                  <a:lumMod val="75000"/>
                </a:schemeClr>
              </a:solidFill>
            </a:endParaRPr>
          </a:p>
        </p:txBody>
      </p:sp>
      <p:sp>
        <p:nvSpPr>
          <p:cNvPr id="3" name="Content Placeholder 2"/>
          <p:cNvSpPr>
            <a:spLocks noGrp="1"/>
          </p:cNvSpPr>
          <p:nvPr>
            <p:ph idx="1"/>
          </p:nvPr>
        </p:nvSpPr>
        <p:spPr/>
        <p:txBody>
          <a:bodyPr>
            <a:normAutofit fontScale="92500" lnSpcReduction="20000"/>
          </a:bodyPr>
          <a:lstStyle/>
          <a:p>
            <a:r>
              <a:rPr lang="en-US" b="1" dirty="0" smtClean="0">
                <a:solidFill>
                  <a:srgbClr val="00B0F0"/>
                </a:solidFill>
              </a:rPr>
              <a:t>To over come the problems which we have in water fall model, spiral model is developed.</a:t>
            </a:r>
          </a:p>
          <a:p>
            <a:r>
              <a:rPr lang="en-US" b="1" dirty="0" smtClean="0">
                <a:solidFill>
                  <a:srgbClr val="00B0F0"/>
                </a:solidFill>
              </a:rPr>
              <a:t>It is also called as Iterative Model (Version control Model).</a:t>
            </a:r>
          </a:p>
          <a:p>
            <a:r>
              <a:rPr lang="en-US" b="1" dirty="0" smtClean="0">
                <a:solidFill>
                  <a:srgbClr val="00B0F0"/>
                </a:solidFill>
              </a:rPr>
              <a:t>In every cycle New software will be released to the customers.</a:t>
            </a:r>
          </a:p>
          <a:p>
            <a:r>
              <a:rPr lang="en-US" b="1" dirty="0" smtClean="0">
                <a:solidFill>
                  <a:srgbClr val="00B0F0"/>
                </a:solidFill>
              </a:rPr>
              <a:t>Software will be released in multiple versions. So called version control model. </a:t>
            </a:r>
          </a:p>
          <a:p>
            <a:r>
              <a:rPr lang="en-US" b="1" dirty="0" smtClean="0">
                <a:solidFill>
                  <a:srgbClr val="00B0F0"/>
                </a:solidFill>
              </a:rPr>
              <a:t>We follow the spiral model whenever there is dependency on the module.</a:t>
            </a:r>
            <a:endParaRPr lang="en-US" b="1" dirty="0">
              <a:solidFill>
                <a:srgbClr val="00B0F0"/>
              </a:solidFill>
            </a:endParaRPr>
          </a:p>
        </p:txBody>
      </p:sp>
    </p:spTree>
    <p:extLst>
      <p:ext uri="{BB962C8B-B14F-4D97-AF65-F5344CB8AC3E}">
        <p14:creationId xmlns:p14="http://schemas.microsoft.com/office/powerpoint/2010/main" val="2087301860"/>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chemeClr val="accent6">
                    <a:lumMod val="75000"/>
                  </a:schemeClr>
                </a:solidFill>
              </a:rPr>
              <a:t>Flow chart </a:t>
            </a:r>
            <a:endParaRPr lang="en-US" b="1" dirty="0">
              <a:solidFill>
                <a:schemeClr val="accent6">
                  <a:lumMod val="75000"/>
                </a:schemeClr>
              </a:solidFill>
            </a:endParaRPr>
          </a:p>
        </p:txBody>
      </p:sp>
      <p:sp>
        <p:nvSpPr>
          <p:cNvPr id="3" name="Content Placeholder 2"/>
          <p:cNvSpPr>
            <a:spLocks noGrp="1"/>
          </p:cNvSpPr>
          <p:nvPr>
            <p:ph idx="1"/>
          </p:nvPr>
        </p:nvSpPr>
        <p:spPr>
          <a:xfrm>
            <a:off x="3910316" y="2528103"/>
            <a:ext cx="8229600" cy="4525963"/>
          </a:xfrm>
        </p:spPr>
        <p:txBody>
          <a:bodyPr/>
          <a:lstStyle/>
          <a:p>
            <a:pPr marL="0" indent="0">
              <a:buNone/>
            </a:pPr>
            <a:r>
              <a:rPr lang="en-US" dirty="0" smtClean="0"/>
              <a:t> </a:t>
            </a:r>
            <a:endParaRPr lang="en-US" dirty="0"/>
          </a:p>
        </p:txBody>
      </p:sp>
      <p:cxnSp>
        <p:nvCxnSpPr>
          <p:cNvPr id="5" name="Straight Connector 4"/>
          <p:cNvCxnSpPr/>
          <p:nvPr/>
        </p:nvCxnSpPr>
        <p:spPr>
          <a:xfrm>
            <a:off x="4381500" y="1447800"/>
            <a:ext cx="0" cy="4572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1066800" y="3505200"/>
            <a:ext cx="6629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V="1">
            <a:off x="3426165" y="2971800"/>
            <a:ext cx="955337" cy="564204"/>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4381501" y="2937754"/>
            <a:ext cx="571500" cy="567447"/>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H="1">
            <a:off x="4343400" y="3505200"/>
            <a:ext cx="609600" cy="762000"/>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flipH="1" flipV="1">
            <a:off x="2667000" y="3536004"/>
            <a:ext cx="1676400" cy="731196"/>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2667001" y="2133600"/>
            <a:ext cx="1714500" cy="1371600"/>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4381501" y="2133600"/>
            <a:ext cx="1562100" cy="1371600"/>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flipH="1">
            <a:off x="4381501" y="3505200"/>
            <a:ext cx="1562100" cy="1752600"/>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flipH="1" flipV="1">
            <a:off x="1828801" y="3536004"/>
            <a:ext cx="2552700" cy="1721796"/>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flipV="1">
            <a:off x="1828801" y="1752600"/>
            <a:ext cx="2552700" cy="1783404"/>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a:off x="4343400" y="1752600"/>
            <a:ext cx="2362200" cy="1752600"/>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flipH="1">
            <a:off x="4381501" y="3429000"/>
            <a:ext cx="2324100" cy="2286000"/>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flipH="1" flipV="1">
            <a:off x="1143001" y="3536004"/>
            <a:ext cx="3238500" cy="2178996"/>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sp>
        <p:nvSpPr>
          <p:cNvPr id="42" name="Down Arrow 41"/>
          <p:cNvSpPr/>
          <p:nvPr/>
        </p:nvSpPr>
        <p:spPr>
          <a:xfrm rot="14236272">
            <a:off x="3725467" y="2790604"/>
            <a:ext cx="484632" cy="743003"/>
          </a:xfrm>
          <a:prstGeom prst="down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1</a:t>
            </a:r>
            <a:endParaRPr lang="en-US" dirty="0"/>
          </a:p>
        </p:txBody>
      </p:sp>
      <p:sp>
        <p:nvSpPr>
          <p:cNvPr id="43" name="Down Arrow 42"/>
          <p:cNvSpPr/>
          <p:nvPr/>
        </p:nvSpPr>
        <p:spPr>
          <a:xfrm rot="19064120">
            <a:off x="4441799" y="3009300"/>
            <a:ext cx="484632" cy="489204"/>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2</a:t>
            </a:r>
            <a:endParaRPr lang="en-US" dirty="0"/>
          </a:p>
        </p:txBody>
      </p:sp>
      <p:sp>
        <p:nvSpPr>
          <p:cNvPr id="44" name="Down Arrow 43"/>
          <p:cNvSpPr/>
          <p:nvPr/>
        </p:nvSpPr>
        <p:spPr>
          <a:xfrm rot="2572514">
            <a:off x="4476672" y="3519637"/>
            <a:ext cx="484632" cy="663050"/>
          </a:xfrm>
          <a:prstGeom prst="down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3</a:t>
            </a:r>
            <a:endParaRPr lang="en-US" dirty="0"/>
          </a:p>
        </p:txBody>
      </p:sp>
      <p:sp>
        <p:nvSpPr>
          <p:cNvPr id="45" name="Down Arrow 44"/>
          <p:cNvSpPr/>
          <p:nvPr/>
        </p:nvSpPr>
        <p:spPr>
          <a:xfrm rot="6881830">
            <a:off x="3408535" y="3482155"/>
            <a:ext cx="484632" cy="978408"/>
          </a:xfrm>
          <a:prstGeom prst="down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accent6">
                    <a:lumMod val="75000"/>
                  </a:schemeClr>
                </a:solidFill>
              </a:rPr>
              <a:t>4</a:t>
            </a:r>
            <a:endParaRPr lang="en-US" b="1" dirty="0">
              <a:solidFill>
                <a:schemeClr val="accent6">
                  <a:lumMod val="75000"/>
                </a:schemeClr>
              </a:solidFill>
            </a:endParaRPr>
          </a:p>
        </p:txBody>
      </p:sp>
      <p:sp>
        <p:nvSpPr>
          <p:cNvPr id="46" name="Down Arrow 45"/>
          <p:cNvSpPr/>
          <p:nvPr/>
        </p:nvSpPr>
        <p:spPr>
          <a:xfrm rot="13967162">
            <a:off x="3398979" y="2275855"/>
            <a:ext cx="484632" cy="978408"/>
          </a:xfrm>
          <a:prstGeom prst="downArrow">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5</a:t>
            </a:r>
            <a:endParaRPr lang="en-US" dirty="0"/>
          </a:p>
        </p:txBody>
      </p:sp>
      <p:sp>
        <p:nvSpPr>
          <p:cNvPr id="47" name="Down Arrow 46"/>
          <p:cNvSpPr/>
          <p:nvPr/>
        </p:nvSpPr>
        <p:spPr>
          <a:xfrm rot="18531166">
            <a:off x="4737347" y="2252034"/>
            <a:ext cx="484632" cy="855067"/>
          </a:xfrm>
          <a:prstGeom prst="downArrow">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6</a:t>
            </a:r>
            <a:endParaRPr lang="en-US" dirty="0"/>
          </a:p>
        </p:txBody>
      </p:sp>
      <p:sp>
        <p:nvSpPr>
          <p:cNvPr id="48" name="Down Arrow 47"/>
          <p:cNvSpPr/>
          <p:nvPr/>
        </p:nvSpPr>
        <p:spPr>
          <a:xfrm rot="2561295">
            <a:off x="4995001" y="3777996"/>
            <a:ext cx="484632" cy="978408"/>
          </a:xfrm>
          <a:prstGeom prst="downArrow">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7</a:t>
            </a:r>
            <a:endParaRPr lang="en-US" dirty="0"/>
          </a:p>
        </p:txBody>
      </p:sp>
      <p:sp>
        <p:nvSpPr>
          <p:cNvPr id="49" name="Down Arrow 48"/>
          <p:cNvSpPr/>
          <p:nvPr/>
        </p:nvSpPr>
        <p:spPr>
          <a:xfrm rot="7388827">
            <a:off x="2969864" y="3961722"/>
            <a:ext cx="488766" cy="988024"/>
          </a:xfrm>
          <a:prstGeom prst="down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8</a:t>
            </a:r>
            <a:endParaRPr lang="en-US" dirty="0"/>
          </a:p>
        </p:txBody>
      </p:sp>
      <p:sp>
        <p:nvSpPr>
          <p:cNvPr id="50" name="Rounded Rectangle 49"/>
          <p:cNvSpPr/>
          <p:nvPr/>
        </p:nvSpPr>
        <p:spPr>
          <a:xfrm>
            <a:off x="381000" y="1371601"/>
            <a:ext cx="2590800" cy="1407297"/>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Planning </a:t>
            </a:r>
          </a:p>
          <a:p>
            <a:pPr algn="ctr"/>
            <a:endParaRPr lang="en-US" dirty="0" smtClean="0"/>
          </a:p>
          <a:p>
            <a:pPr algn="ctr"/>
            <a:r>
              <a:rPr lang="en-US" dirty="0" smtClean="0"/>
              <a:t>Requirements </a:t>
            </a:r>
          </a:p>
          <a:p>
            <a:pPr algn="ctr"/>
            <a:r>
              <a:rPr lang="en-US" dirty="0" smtClean="0"/>
              <a:t>Gathering </a:t>
            </a:r>
          </a:p>
          <a:p>
            <a:pPr algn="ctr"/>
            <a:endParaRPr lang="en-US" dirty="0"/>
          </a:p>
        </p:txBody>
      </p:sp>
      <p:sp>
        <p:nvSpPr>
          <p:cNvPr id="51" name="Rounded Rectangle 50"/>
          <p:cNvSpPr/>
          <p:nvPr/>
        </p:nvSpPr>
        <p:spPr>
          <a:xfrm>
            <a:off x="5747117" y="1524001"/>
            <a:ext cx="2939683" cy="1241059"/>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Risk analysis</a:t>
            </a:r>
          </a:p>
          <a:p>
            <a:pPr algn="ctr"/>
            <a:endParaRPr lang="en-US" dirty="0"/>
          </a:p>
          <a:p>
            <a:pPr algn="ctr"/>
            <a:r>
              <a:rPr lang="en-US" dirty="0" smtClean="0"/>
              <a:t>Prototype</a:t>
            </a:r>
            <a:endParaRPr lang="en-US" dirty="0"/>
          </a:p>
        </p:txBody>
      </p:sp>
      <p:sp>
        <p:nvSpPr>
          <p:cNvPr id="52" name="Rounded Rectangle 51"/>
          <p:cNvSpPr/>
          <p:nvPr/>
        </p:nvSpPr>
        <p:spPr>
          <a:xfrm>
            <a:off x="5867400" y="4191000"/>
            <a:ext cx="2895600" cy="2362200"/>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Execution engineering</a:t>
            </a:r>
          </a:p>
          <a:p>
            <a:pPr algn="ctr"/>
            <a:endParaRPr lang="en-US" dirty="0"/>
          </a:p>
          <a:p>
            <a:pPr algn="ctr"/>
            <a:r>
              <a:rPr lang="en-US" dirty="0" smtClean="0"/>
              <a:t>Design </a:t>
            </a:r>
          </a:p>
          <a:p>
            <a:pPr algn="ctr"/>
            <a:r>
              <a:rPr lang="en-US" dirty="0" smtClean="0"/>
              <a:t>Development </a:t>
            </a:r>
          </a:p>
          <a:p>
            <a:pPr algn="ctr"/>
            <a:r>
              <a:rPr lang="en-US" dirty="0" smtClean="0"/>
              <a:t>Testing</a:t>
            </a:r>
          </a:p>
        </p:txBody>
      </p:sp>
      <p:sp>
        <p:nvSpPr>
          <p:cNvPr id="53" name="Rounded Rectangle 52"/>
          <p:cNvSpPr/>
          <p:nvPr/>
        </p:nvSpPr>
        <p:spPr>
          <a:xfrm>
            <a:off x="304800" y="5257800"/>
            <a:ext cx="3219451" cy="1295400"/>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Evaluation</a:t>
            </a:r>
          </a:p>
          <a:p>
            <a:pPr algn="ctr"/>
            <a:endParaRPr lang="en-US" dirty="0"/>
          </a:p>
          <a:p>
            <a:pPr algn="ctr"/>
            <a:r>
              <a:rPr lang="en-US" dirty="0" smtClean="0"/>
              <a:t>Project Evaluation</a:t>
            </a:r>
            <a:endParaRPr lang="en-US" dirty="0"/>
          </a:p>
        </p:txBody>
      </p:sp>
    </p:spTree>
    <p:extLst>
      <p:ext uri="{BB962C8B-B14F-4D97-AF65-F5344CB8AC3E}">
        <p14:creationId xmlns:p14="http://schemas.microsoft.com/office/powerpoint/2010/main" val="2900030546"/>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chemeClr val="accent6">
                    <a:lumMod val="75000"/>
                  </a:schemeClr>
                </a:solidFill>
              </a:rPr>
              <a:t>Planning (Requirement Gathering)</a:t>
            </a:r>
            <a:endParaRPr lang="en-US" b="1" dirty="0">
              <a:solidFill>
                <a:schemeClr val="accent6">
                  <a:lumMod val="75000"/>
                </a:schemeClr>
              </a:solidFill>
            </a:endParaRPr>
          </a:p>
        </p:txBody>
      </p:sp>
      <p:sp>
        <p:nvSpPr>
          <p:cNvPr id="3" name="Content Placeholder 2"/>
          <p:cNvSpPr>
            <a:spLocks noGrp="1"/>
          </p:cNvSpPr>
          <p:nvPr>
            <p:ph idx="1"/>
          </p:nvPr>
        </p:nvSpPr>
        <p:spPr/>
        <p:txBody>
          <a:bodyPr/>
          <a:lstStyle/>
          <a:p>
            <a:r>
              <a:rPr lang="en-US" b="1" dirty="0" smtClean="0">
                <a:solidFill>
                  <a:srgbClr val="00B050"/>
                </a:solidFill>
              </a:rPr>
              <a:t>Here it is First stage.</a:t>
            </a:r>
          </a:p>
          <a:p>
            <a:r>
              <a:rPr lang="en-US" b="1" dirty="0" smtClean="0">
                <a:solidFill>
                  <a:srgbClr val="00B050"/>
                </a:solidFill>
              </a:rPr>
              <a:t>Here we Gather information from the client.</a:t>
            </a:r>
          </a:p>
          <a:p>
            <a:r>
              <a:rPr lang="en-US" b="1" dirty="0" smtClean="0">
                <a:solidFill>
                  <a:srgbClr val="00B050"/>
                </a:solidFill>
              </a:rPr>
              <a:t>Here Budget, developers are available are not will be checked.</a:t>
            </a:r>
          </a:p>
          <a:p>
            <a:r>
              <a:rPr lang="en-US" b="1" dirty="0" smtClean="0">
                <a:solidFill>
                  <a:srgbClr val="00B050"/>
                </a:solidFill>
              </a:rPr>
              <a:t>Here Business analyst and project manager will be involved.</a:t>
            </a:r>
            <a:endParaRPr lang="en-US" b="1" dirty="0">
              <a:solidFill>
                <a:srgbClr val="00B050"/>
              </a:solidFill>
            </a:endParaRPr>
          </a:p>
        </p:txBody>
      </p:sp>
    </p:spTree>
    <p:extLst>
      <p:ext uri="{BB962C8B-B14F-4D97-AF65-F5344CB8AC3E}">
        <p14:creationId xmlns:p14="http://schemas.microsoft.com/office/powerpoint/2010/main" val="632697284"/>
      </p:ext>
    </p:extLst>
  </p:cSld>
  <p:clrMapOvr>
    <a:masterClrMapping/>
  </p:clrMapOvr>
  <p:transition spd="slow">
    <p:randomBar dir="vert"/>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chemeClr val="accent6">
                    <a:lumMod val="75000"/>
                  </a:schemeClr>
                </a:solidFill>
              </a:rPr>
              <a:t>Risk analysis (Prototype)</a:t>
            </a:r>
            <a:endParaRPr lang="en-US" b="1" dirty="0">
              <a:solidFill>
                <a:schemeClr val="accent6">
                  <a:lumMod val="75000"/>
                </a:schemeClr>
              </a:solidFill>
            </a:endParaRPr>
          </a:p>
        </p:txBody>
      </p:sp>
      <p:sp>
        <p:nvSpPr>
          <p:cNvPr id="3" name="Content Placeholder 2"/>
          <p:cNvSpPr>
            <a:spLocks noGrp="1"/>
          </p:cNvSpPr>
          <p:nvPr>
            <p:ph idx="1"/>
          </p:nvPr>
        </p:nvSpPr>
        <p:spPr/>
        <p:txBody>
          <a:bodyPr/>
          <a:lstStyle/>
          <a:p>
            <a:r>
              <a:rPr lang="en-US" b="1" dirty="0" smtClean="0">
                <a:solidFill>
                  <a:srgbClr val="00B050"/>
                </a:solidFill>
              </a:rPr>
              <a:t>Here they will check the Duration , According to the Requirement whether they will release the software in a given time are not.</a:t>
            </a:r>
            <a:endParaRPr lang="en-US" b="1" dirty="0">
              <a:solidFill>
                <a:srgbClr val="00B050"/>
              </a:solidFill>
            </a:endParaRPr>
          </a:p>
        </p:txBody>
      </p:sp>
    </p:spTree>
    <p:extLst>
      <p:ext uri="{BB962C8B-B14F-4D97-AF65-F5344CB8AC3E}">
        <p14:creationId xmlns:p14="http://schemas.microsoft.com/office/powerpoint/2010/main" val="1107517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477962"/>
          </a:xfrm>
        </p:spPr>
        <p:txBody>
          <a:bodyPr>
            <a:noAutofit/>
          </a:bodyPr>
          <a:lstStyle/>
          <a:p>
            <a:pPr lvl="0"/>
            <a:r>
              <a:rPr lang="en-US" sz="5400" b="1" dirty="0">
                <a:solidFill>
                  <a:schemeClr val="accent6">
                    <a:lumMod val="75000"/>
                  </a:schemeClr>
                </a:solidFill>
              </a:rPr>
              <a:t>Types of Software:</a:t>
            </a:r>
            <a:r>
              <a:rPr lang="en-US" sz="5400" b="1" dirty="0"/>
              <a:t/>
            </a:r>
            <a:br>
              <a:rPr lang="en-US" sz="5400" b="1" dirty="0"/>
            </a:br>
            <a:endParaRPr lang="en-US" sz="5400" b="1" dirty="0"/>
          </a:p>
        </p:txBody>
      </p:sp>
      <p:sp>
        <p:nvSpPr>
          <p:cNvPr id="3" name="Content Placeholder 2"/>
          <p:cNvSpPr>
            <a:spLocks noGrp="1"/>
          </p:cNvSpPr>
          <p:nvPr>
            <p:ph idx="1"/>
          </p:nvPr>
        </p:nvSpPr>
        <p:spPr/>
        <p:txBody>
          <a:bodyPr/>
          <a:lstStyle/>
          <a:p>
            <a:r>
              <a:rPr lang="en-US" b="1" dirty="0">
                <a:solidFill>
                  <a:srgbClr val="0070C0"/>
                </a:solidFill>
              </a:rPr>
              <a:t>Device </a:t>
            </a:r>
            <a:r>
              <a:rPr lang="en-US" b="1" dirty="0" smtClean="0">
                <a:solidFill>
                  <a:srgbClr val="0070C0"/>
                </a:solidFill>
              </a:rPr>
              <a:t>Software</a:t>
            </a:r>
          </a:p>
          <a:p>
            <a:r>
              <a:rPr lang="en-US" b="1" dirty="0" smtClean="0">
                <a:solidFill>
                  <a:srgbClr val="0070C0"/>
                </a:solidFill>
              </a:rPr>
              <a:t> </a:t>
            </a:r>
            <a:r>
              <a:rPr lang="en-US" b="1" dirty="0">
                <a:solidFill>
                  <a:srgbClr val="0070C0"/>
                </a:solidFill>
              </a:rPr>
              <a:t>Programming </a:t>
            </a:r>
            <a:r>
              <a:rPr lang="en-US" b="1" dirty="0" smtClean="0">
                <a:solidFill>
                  <a:srgbClr val="0070C0"/>
                </a:solidFill>
              </a:rPr>
              <a:t>Software</a:t>
            </a:r>
          </a:p>
          <a:p>
            <a:r>
              <a:rPr lang="en-US" b="1" dirty="0" smtClean="0">
                <a:solidFill>
                  <a:srgbClr val="0070C0"/>
                </a:solidFill>
              </a:rPr>
              <a:t>Application </a:t>
            </a:r>
            <a:r>
              <a:rPr lang="en-US" b="1" dirty="0">
                <a:solidFill>
                  <a:srgbClr val="0070C0"/>
                </a:solidFill>
              </a:rPr>
              <a:t>Software</a:t>
            </a:r>
            <a:r>
              <a:rPr lang="en-US" b="1" dirty="0"/>
              <a:t>.</a:t>
            </a:r>
          </a:p>
          <a:p>
            <a:endParaRPr lang="en-US" dirty="0"/>
          </a:p>
        </p:txBody>
      </p:sp>
    </p:spTree>
    <p:extLst>
      <p:ext uri="{BB962C8B-B14F-4D97-AF65-F5344CB8AC3E}">
        <p14:creationId xmlns:p14="http://schemas.microsoft.com/office/powerpoint/2010/main" val="18398430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solidFill>
                  <a:schemeClr val="accent6">
                    <a:lumMod val="75000"/>
                  </a:schemeClr>
                </a:solidFill>
              </a:rPr>
              <a:t>Execution engineering                (Design, Development, Testing)</a:t>
            </a:r>
            <a:endParaRPr lang="en-US" b="1" dirty="0">
              <a:solidFill>
                <a:schemeClr val="accent6">
                  <a:lumMod val="75000"/>
                </a:schemeClr>
              </a:solidFill>
            </a:endParaRPr>
          </a:p>
        </p:txBody>
      </p:sp>
      <p:sp>
        <p:nvSpPr>
          <p:cNvPr id="3" name="Content Placeholder 2"/>
          <p:cNvSpPr>
            <a:spLocks noGrp="1"/>
          </p:cNvSpPr>
          <p:nvPr>
            <p:ph idx="1"/>
          </p:nvPr>
        </p:nvSpPr>
        <p:spPr/>
        <p:txBody>
          <a:bodyPr/>
          <a:lstStyle/>
          <a:p>
            <a:r>
              <a:rPr lang="en-US" b="1" dirty="0" smtClean="0">
                <a:solidFill>
                  <a:srgbClr val="00B050"/>
                </a:solidFill>
              </a:rPr>
              <a:t>Here in 3</a:t>
            </a:r>
            <a:r>
              <a:rPr lang="en-US" b="1" baseline="30000" dirty="0" smtClean="0">
                <a:solidFill>
                  <a:srgbClr val="00B050"/>
                </a:solidFill>
              </a:rPr>
              <a:t>rd</a:t>
            </a:r>
            <a:r>
              <a:rPr lang="en-US" b="1" dirty="0" smtClean="0">
                <a:solidFill>
                  <a:srgbClr val="00B050"/>
                </a:solidFill>
              </a:rPr>
              <a:t> stage Design, Development, Testing will be done in single stage.</a:t>
            </a:r>
          </a:p>
          <a:p>
            <a:r>
              <a:rPr lang="en-US" b="1" dirty="0" smtClean="0">
                <a:solidFill>
                  <a:srgbClr val="00B050"/>
                </a:solidFill>
              </a:rPr>
              <a:t>Here designers, developers, testers will be involved.</a:t>
            </a:r>
          </a:p>
          <a:p>
            <a:r>
              <a:rPr lang="en-US" b="1" dirty="0" smtClean="0">
                <a:solidFill>
                  <a:srgbClr val="00B050"/>
                </a:solidFill>
              </a:rPr>
              <a:t>Here they will design, they will develop and they will test the Build.</a:t>
            </a:r>
            <a:endParaRPr lang="en-US" b="1" dirty="0">
              <a:solidFill>
                <a:srgbClr val="00B050"/>
              </a:solidFill>
            </a:endParaRPr>
          </a:p>
        </p:txBody>
      </p:sp>
    </p:spTree>
    <p:extLst>
      <p:ext uri="{BB962C8B-B14F-4D97-AF65-F5344CB8AC3E}">
        <p14:creationId xmlns:p14="http://schemas.microsoft.com/office/powerpoint/2010/main" val="3457679541"/>
      </p:ext>
    </p:extLst>
  </p:cSld>
  <p:clrMapOvr>
    <a:masterClrMapping/>
  </p:clrMapOvr>
  <p:transition spd="slow">
    <p:push dir="u"/>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chemeClr val="accent6">
                    <a:lumMod val="75000"/>
                  </a:schemeClr>
                </a:solidFill>
              </a:rPr>
              <a:t>Evaluation</a:t>
            </a:r>
            <a:endParaRPr lang="en-US" b="1" dirty="0">
              <a:solidFill>
                <a:schemeClr val="accent6">
                  <a:lumMod val="75000"/>
                </a:schemeClr>
              </a:solidFill>
            </a:endParaRPr>
          </a:p>
        </p:txBody>
      </p:sp>
      <p:sp>
        <p:nvSpPr>
          <p:cNvPr id="3" name="Content Placeholder 2"/>
          <p:cNvSpPr>
            <a:spLocks noGrp="1"/>
          </p:cNvSpPr>
          <p:nvPr>
            <p:ph idx="1"/>
          </p:nvPr>
        </p:nvSpPr>
        <p:spPr/>
        <p:txBody>
          <a:bodyPr/>
          <a:lstStyle/>
          <a:p>
            <a:r>
              <a:rPr lang="en-US" b="1" dirty="0" smtClean="0">
                <a:solidFill>
                  <a:srgbClr val="00B050"/>
                </a:solidFill>
              </a:rPr>
              <a:t>It is the Final output.</a:t>
            </a:r>
          </a:p>
          <a:p>
            <a:r>
              <a:rPr lang="en-US" b="1" dirty="0" smtClean="0">
                <a:solidFill>
                  <a:srgbClr val="00B050"/>
                </a:solidFill>
              </a:rPr>
              <a:t>Once testing is done they will release the software.</a:t>
            </a:r>
          </a:p>
          <a:p>
            <a:r>
              <a:rPr lang="en-US" b="1" dirty="0" smtClean="0">
                <a:solidFill>
                  <a:srgbClr val="00B050"/>
                </a:solidFill>
              </a:rPr>
              <a:t>Here client side experts will test the software.</a:t>
            </a:r>
            <a:endParaRPr lang="en-US" b="1" dirty="0">
              <a:solidFill>
                <a:srgbClr val="00B050"/>
              </a:solidFill>
            </a:endParaRPr>
          </a:p>
        </p:txBody>
      </p:sp>
    </p:spTree>
    <p:extLst>
      <p:ext uri="{BB962C8B-B14F-4D97-AF65-F5344CB8AC3E}">
        <p14:creationId xmlns:p14="http://schemas.microsoft.com/office/powerpoint/2010/main" val="751986970"/>
      </p:ext>
    </p:extLst>
  </p:cSld>
  <p:clrMapOvr>
    <a:masterClrMapping/>
  </p:clrMapOvr>
  <p:transition spd="slow">
    <p:push dir="u"/>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chemeClr val="accent6">
                    <a:lumMod val="75000"/>
                  </a:schemeClr>
                </a:solidFill>
              </a:rPr>
              <a:t>Advantages of Spiral Model</a:t>
            </a:r>
            <a:endParaRPr lang="en-US" b="1" dirty="0">
              <a:solidFill>
                <a:schemeClr val="accent6">
                  <a:lumMod val="75000"/>
                </a:schemeClr>
              </a:solidFill>
            </a:endParaRPr>
          </a:p>
        </p:txBody>
      </p:sp>
      <p:sp>
        <p:nvSpPr>
          <p:cNvPr id="3" name="Content Placeholder 2"/>
          <p:cNvSpPr>
            <a:spLocks noGrp="1"/>
          </p:cNvSpPr>
          <p:nvPr>
            <p:ph idx="1"/>
          </p:nvPr>
        </p:nvSpPr>
        <p:spPr/>
        <p:txBody>
          <a:bodyPr/>
          <a:lstStyle/>
          <a:p>
            <a:pPr lvl="0"/>
            <a:r>
              <a:rPr lang="en-US" b="1" dirty="0" smtClean="0">
                <a:solidFill>
                  <a:srgbClr val="0070C0"/>
                </a:solidFill>
              </a:rPr>
              <a:t>Testing </a:t>
            </a:r>
            <a:r>
              <a:rPr lang="en-US" b="1" dirty="0">
                <a:solidFill>
                  <a:srgbClr val="0070C0"/>
                </a:solidFill>
              </a:rPr>
              <a:t>is done in Every Cycle before going to the next </a:t>
            </a:r>
            <a:r>
              <a:rPr lang="en-US" b="1" dirty="0" smtClean="0">
                <a:solidFill>
                  <a:srgbClr val="0070C0"/>
                </a:solidFill>
              </a:rPr>
              <a:t>cycle.</a:t>
            </a:r>
            <a:endParaRPr lang="en-US" b="1" dirty="0">
              <a:solidFill>
                <a:srgbClr val="0070C0"/>
              </a:solidFill>
            </a:endParaRPr>
          </a:p>
          <a:p>
            <a:pPr lvl="0"/>
            <a:r>
              <a:rPr lang="en-US" b="1" dirty="0" smtClean="0">
                <a:solidFill>
                  <a:srgbClr val="0070C0"/>
                </a:solidFill>
              </a:rPr>
              <a:t>Customers </a:t>
            </a:r>
            <a:r>
              <a:rPr lang="en-US" b="1" dirty="0">
                <a:solidFill>
                  <a:srgbClr val="0070C0"/>
                </a:solidFill>
              </a:rPr>
              <a:t>will get to use the software of every module.</a:t>
            </a:r>
          </a:p>
          <a:p>
            <a:pPr lvl="0"/>
            <a:r>
              <a:rPr lang="en-US" b="1" dirty="0" smtClean="0">
                <a:solidFill>
                  <a:srgbClr val="0070C0"/>
                </a:solidFill>
              </a:rPr>
              <a:t>Requirement </a:t>
            </a:r>
            <a:r>
              <a:rPr lang="en-US" b="1" dirty="0">
                <a:solidFill>
                  <a:srgbClr val="0070C0"/>
                </a:solidFill>
              </a:rPr>
              <a:t>changes are allowed after every cycle.</a:t>
            </a:r>
          </a:p>
          <a:p>
            <a:endParaRPr lang="en-US" dirty="0">
              <a:solidFill>
                <a:srgbClr val="0070C0"/>
              </a:solidFill>
            </a:endParaRPr>
          </a:p>
        </p:txBody>
      </p:sp>
    </p:spTree>
    <p:extLst>
      <p:ext uri="{BB962C8B-B14F-4D97-AF65-F5344CB8AC3E}">
        <p14:creationId xmlns:p14="http://schemas.microsoft.com/office/powerpoint/2010/main" val="84166246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chemeClr val="accent6">
                    <a:lumMod val="75000"/>
                  </a:schemeClr>
                </a:solidFill>
              </a:rPr>
              <a:t>Dis-Advantages of Spiral model</a:t>
            </a:r>
            <a:endParaRPr lang="en-US" b="1" dirty="0">
              <a:solidFill>
                <a:schemeClr val="accent6">
                  <a:lumMod val="75000"/>
                </a:schemeClr>
              </a:solidFill>
            </a:endParaRPr>
          </a:p>
        </p:txBody>
      </p:sp>
      <p:sp>
        <p:nvSpPr>
          <p:cNvPr id="3" name="Content Placeholder 2"/>
          <p:cNvSpPr>
            <a:spLocks noGrp="1"/>
          </p:cNvSpPr>
          <p:nvPr>
            <p:ph idx="1"/>
          </p:nvPr>
        </p:nvSpPr>
        <p:spPr/>
        <p:txBody>
          <a:bodyPr/>
          <a:lstStyle/>
          <a:p>
            <a:r>
              <a:rPr lang="en-US" b="1" dirty="0">
                <a:solidFill>
                  <a:srgbClr val="FF0000"/>
                </a:solidFill>
              </a:rPr>
              <a:t>Every cycle of the spiral model looks like a waterfall model. </a:t>
            </a:r>
            <a:endParaRPr lang="en-US" b="1" dirty="0" smtClean="0">
              <a:solidFill>
                <a:srgbClr val="FF0000"/>
              </a:solidFill>
            </a:endParaRPr>
          </a:p>
          <a:p>
            <a:r>
              <a:rPr lang="en-US" b="1" dirty="0" smtClean="0">
                <a:solidFill>
                  <a:srgbClr val="FF0000"/>
                </a:solidFill>
              </a:rPr>
              <a:t>Requirement changes are not allowed in the middle of the cycle.</a:t>
            </a:r>
          </a:p>
          <a:p>
            <a:r>
              <a:rPr lang="en-US" b="1" dirty="0" smtClean="0">
                <a:solidFill>
                  <a:srgbClr val="FF0000"/>
                </a:solidFill>
              </a:rPr>
              <a:t>There is no testing in requirement &amp; design phase.</a:t>
            </a:r>
            <a:endParaRPr lang="en-US" b="1" dirty="0">
              <a:solidFill>
                <a:srgbClr val="FF0000"/>
              </a:solidFill>
            </a:endParaRPr>
          </a:p>
        </p:txBody>
      </p:sp>
    </p:spTree>
    <p:extLst>
      <p:ext uri="{BB962C8B-B14F-4D97-AF65-F5344CB8AC3E}">
        <p14:creationId xmlns:p14="http://schemas.microsoft.com/office/powerpoint/2010/main" val="2553083763"/>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8800" b="1" dirty="0" smtClean="0">
                <a:solidFill>
                  <a:schemeClr val="accent6">
                    <a:lumMod val="75000"/>
                  </a:schemeClr>
                </a:solidFill>
              </a:rPr>
              <a:t>V-model</a:t>
            </a:r>
            <a:endParaRPr lang="en-US" sz="8800" b="1" dirty="0">
              <a:solidFill>
                <a:schemeClr val="accent6">
                  <a:lumMod val="75000"/>
                </a:schemeClr>
              </a:solidFill>
            </a:endParaRPr>
          </a:p>
        </p:txBody>
      </p:sp>
      <p:sp>
        <p:nvSpPr>
          <p:cNvPr id="3" name="Content Placeholder 2"/>
          <p:cNvSpPr>
            <a:spLocks noGrp="1"/>
          </p:cNvSpPr>
          <p:nvPr>
            <p:ph idx="1"/>
          </p:nvPr>
        </p:nvSpPr>
        <p:spPr/>
        <p:txBody>
          <a:bodyPr>
            <a:normAutofit lnSpcReduction="10000"/>
          </a:bodyPr>
          <a:lstStyle/>
          <a:p>
            <a:r>
              <a:rPr lang="en-US" b="1" dirty="0" smtClean="0">
                <a:solidFill>
                  <a:srgbClr val="00B050"/>
                </a:solidFill>
              </a:rPr>
              <a:t>Here its shape looks like “v” so  called             v-model.</a:t>
            </a:r>
          </a:p>
          <a:p>
            <a:r>
              <a:rPr lang="en-US" b="1" dirty="0" smtClean="0">
                <a:solidFill>
                  <a:srgbClr val="00B050"/>
                </a:solidFill>
              </a:rPr>
              <a:t>Here two life cycles are there </a:t>
            </a:r>
          </a:p>
          <a:p>
            <a:r>
              <a:rPr lang="en-US" b="1" dirty="0" smtClean="0">
                <a:solidFill>
                  <a:srgbClr val="00B050"/>
                </a:solidFill>
              </a:rPr>
              <a:t>1)Developers life cycle.</a:t>
            </a:r>
          </a:p>
          <a:p>
            <a:r>
              <a:rPr lang="en-US" b="1" dirty="0" smtClean="0">
                <a:solidFill>
                  <a:srgbClr val="00B050"/>
                </a:solidFill>
              </a:rPr>
              <a:t>2)Testers life cycle.</a:t>
            </a:r>
          </a:p>
          <a:p>
            <a:r>
              <a:rPr lang="en-US" b="1" dirty="0" smtClean="0">
                <a:solidFill>
                  <a:srgbClr val="00B050"/>
                </a:solidFill>
              </a:rPr>
              <a:t>There are Two Phases.</a:t>
            </a:r>
          </a:p>
          <a:p>
            <a:r>
              <a:rPr lang="en-US" b="1" dirty="0" smtClean="0">
                <a:solidFill>
                  <a:srgbClr val="00B050"/>
                </a:solidFill>
              </a:rPr>
              <a:t>1)Verification phase.</a:t>
            </a:r>
          </a:p>
          <a:p>
            <a:r>
              <a:rPr lang="en-US" b="1" dirty="0" smtClean="0">
                <a:solidFill>
                  <a:srgbClr val="00B050"/>
                </a:solidFill>
              </a:rPr>
              <a:t>2)validation phase.</a:t>
            </a:r>
          </a:p>
          <a:p>
            <a:endParaRPr lang="en-US" dirty="0">
              <a:solidFill>
                <a:srgbClr val="00B050"/>
              </a:solidFill>
            </a:endParaRPr>
          </a:p>
        </p:txBody>
      </p:sp>
    </p:spTree>
    <p:extLst>
      <p:ext uri="{BB962C8B-B14F-4D97-AF65-F5344CB8AC3E}">
        <p14:creationId xmlns:p14="http://schemas.microsoft.com/office/powerpoint/2010/main" val="2326587323"/>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63562"/>
          </a:xfrm>
        </p:spPr>
        <p:txBody>
          <a:bodyPr>
            <a:normAutofit fontScale="90000"/>
          </a:bodyPr>
          <a:lstStyle/>
          <a:p>
            <a:r>
              <a:rPr lang="en-US" b="1" dirty="0" smtClean="0">
                <a:solidFill>
                  <a:schemeClr val="accent6">
                    <a:lumMod val="75000"/>
                  </a:schemeClr>
                </a:solidFill>
              </a:rPr>
              <a:t>Flow chart</a:t>
            </a:r>
            <a:endParaRPr lang="en-US" b="1" dirty="0">
              <a:solidFill>
                <a:schemeClr val="accent6">
                  <a:lumMod val="75000"/>
                </a:schemeClr>
              </a:solidFill>
            </a:endParaRPr>
          </a:p>
        </p:txBody>
      </p:sp>
      <p:pic>
        <p:nvPicPr>
          <p:cNvPr id="4" name="Content Placeholder 3"/>
          <p:cNvPicPr>
            <a:picLocks noGrp="1"/>
          </p:cNvPicPr>
          <p:nvPr>
            <p:ph idx="1"/>
          </p:nvPr>
        </p:nvPicPr>
        <p:blipFill>
          <a:blip r:embed="rId2" cstate="print">
            <a:extLst>
              <a:ext uri="{28A0092B-C50C-407E-A947-70E740481C1C}">
                <a14:useLocalDpi xmlns:a14="http://schemas.microsoft.com/office/drawing/2010/main" val="0"/>
              </a:ext>
            </a:extLst>
          </a:blip>
          <a:stretch>
            <a:fillRect/>
          </a:stretch>
        </p:blipFill>
        <p:spPr>
          <a:xfrm>
            <a:off x="1438347" y="1066801"/>
            <a:ext cx="6267307" cy="5059363"/>
          </a:xfrm>
          <a:prstGeom prst="rect">
            <a:avLst/>
          </a:prstGeom>
        </p:spPr>
      </p:pic>
    </p:spTree>
    <p:extLst>
      <p:ext uri="{BB962C8B-B14F-4D97-AF65-F5344CB8AC3E}">
        <p14:creationId xmlns:p14="http://schemas.microsoft.com/office/powerpoint/2010/main" val="1634966868"/>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solidFill>
                  <a:schemeClr val="accent6">
                    <a:lumMod val="75000"/>
                  </a:schemeClr>
                </a:solidFill>
              </a:rPr>
              <a:t>Verification phase</a:t>
            </a:r>
            <a:br>
              <a:rPr lang="en-US" b="1" dirty="0" smtClean="0">
                <a:solidFill>
                  <a:schemeClr val="accent6">
                    <a:lumMod val="75000"/>
                  </a:schemeClr>
                </a:solidFill>
              </a:rPr>
            </a:br>
            <a:r>
              <a:rPr lang="en-US" b="1" dirty="0" smtClean="0">
                <a:solidFill>
                  <a:schemeClr val="accent6">
                    <a:lumMod val="75000"/>
                  </a:schemeClr>
                </a:solidFill>
              </a:rPr>
              <a:t>Business Requirement Specification</a:t>
            </a:r>
            <a:endParaRPr lang="en-US" b="1" dirty="0">
              <a:solidFill>
                <a:schemeClr val="accent6">
                  <a:lumMod val="75000"/>
                </a:schemeClr>
              </a:solidFill>
            </a:endParaRPr>
          </a:p>
        </p:txBody>
      </p:sp>
      <p:sp>
        <p:nvSpPr>
          <p:cNvPr id="3" name="Content Placeholder 2"/>
          <p:cNvSpPr>
            <a:spLocks noGrp="1"/>
          </p:cNvSpPr>
          <p:nvPr>
            <p:ph idx="1"/>
          </p:nvPr>
        </p:nvSpPr>
        <p:spPr/>
        <p:txBody>
          <a:bodyPr/>
          <a:lstStyle/>
          <a:p>
            <a:r>
              <a:rPr lang="en-US" b="1" dirty="0" smtClean="0">
                <a:solidFill>
                  <a:srgbClr val="00B050"/>
                </a:solidFill>
              </a:rPr>
              <a:t>According to the client requirement they will take and they will check whether developers are available are not.</a:t>
            </a:r>
          </a:p>
          <a:p>
            <a:r>
              <a:rPr lang="en-US" b="1" dirty="0" smtClean="0">
                <a:solidFill>
                  <a:srgbClr val="00B050"/>
                </a:solidFill>
              </a:rPr>
              <a:t>They will prepare a document and review the document.</a:t>
            </a:r>
          </a:p>
          <a:p>
            <a:r>
              <a:rPr lang="en-US" b="1" dirty="0" smtClean="0">
                <a:solidFill>
                  <a:srgbClr val="00B050"/>
                </a:solidFill>
              </a:rPr>
              <a:t>Here document which is prepared will not be understand by designers.</a:t>
            </a:r>
          </a:p>
          <a:p>
            <a:r>
              <a:rPr lang="en-US" b="1" dirty="0" smtClean="0">
                <a:solidFill>
                  <a:srgbClr val="00B050"/>
                </a:solidFill>
              </a:rPr>
              <a:t>Here business analyst are involved. </a:t>
            </a:r>
            <a:endParaRPr lang="en-US" b="1" dirty="0">
              <a:solidFill>
                <a:srgbClr val="00B050"/>
              </a:solidFill>
            </a:endParaRPr>
          </a:p>
        </p:txBody>
      </p:sp>
    </p:spTree>
    <p:extLst>
      <p:ext uri="{BB962C8B-B14F-4D97-AF65-F5344CB8AC3E}">
        <p14:creationId xmlns:p14="http://schemas.microsoft.com/office/powerpoint/2010/main" val="398094395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solidFill>
                  <a:schemeClr val="accent6">
                    <a:lumMod val="75000"/>
                  </a:schemeClr>
                </a:solidFill>
              </a:rPr>
              <a:t>Verification phase</a:t>
            </a:r>
            <a:br>
              <a:rPr lang="en-US" b="1" dirty="0" smtClean="0">
                <a:solidFill>
                  <a:schemeClr val="accent6">
                    <a:lumMod val="75000"/>
                  </a:schemeClr>
                </a:solidFill>
              </a:rPr>
            </a:br>
            <a:r>
              <a:rPr lang="en-US" b="1" dirty="0" smtClean="0">
                <a:solidFill>
                  <a:schemeClr val="accent6">
                    <a:lumMod val="75000"/>
                  </a:schemeClr>
                </a:solidFill>
              </a:rPr>
              <a:t>System Requirement Specification</a:t>
            </a:r>
            <a:endParaRPr lang="en-US" dirty="0"/>
          </a:p>
        </p:txBody>
      </p:sp>
      <p:sp>
        <p:nvSpPr>
          <p:cNvPr id="3" name="Content Placeholder 2"/>
          <p:cNvSpPr>
            <a:spLocks noGrp="1"/>
          </p:cNvSpPr>
          <p:nvPr>
            <p:ph idx="1"/>
          </p:nvPr>
        </p:nvSpPr>
        <p:spPr>
          <a:xfrm>
            <a:off x="457200" y="2362201"/>
            <a:ext cx="8229600" cy="3763963"/>
          </a:xfrm>
        </p:spPr>
        <p:txBody>
          <a:bodyPr/>
          <a:lstStyle/>
          <a:p>
            <a:r>
              <a:rPr lang="en-US" b="1" dirty="0" smtClean="0">
                <a:solidFill>
                  <a:srgbClr val="00B050"/>
                </a:solidFill>
              </a:rPr>
              <a:t>Here project Manager will involve.</a:t>
            </a:r>
          </a:p>
          <a:p>
            <a:r>
              <a:rPr lang="en-US" b="1" dirty="0" smtClean="0">
                <a:solidFill>
                  <a:srgbClr val="00B050"/>
                </a:solidFill>
              </a:rPr>
              <a:t>Here documentation will be converted to easy understand to the designers.</a:t>
            </a:r>
            <a:endParaRPr lang="en-US" b="1" dirty="0">
              <a:solidFill>
                <a:srgbClr val="00B050"/>
              </a:solidFill>
            </a:endParaRPr>
          </a:p>
        </p:txBody>
      </p:sp>
    </p:spTree>
    <p:extLst>
      <p:ext uri="{BB962C8B-B14F-4D97-AF65-F5344CB8AC3E}">
        <p14:creationId xmlns:p14="http://schemas.microsoft.com/office/powerpoint/2010/main" val="237836903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solidFill>
                  <a:schemeClr val="accent6">
                    <a:lumMod val="75000"/>
                  </a:schemeClr>
                </a:solidFill>
              </a:rPr>
              <a:t>High-level design(HLD)</a:t>
            </a:r>
            <a:br>
              <a:rPr lang="en-US" b="1" dirty="0" smtClean="0">
                <a:solidFill>
                  <a:schemeClr val="accent6">
                    <a:lumMod val="75000"/>
                  </a:schemeClr>
                </a:solidFill>
              </a:rPr>
            </a:br>
            <a:r>
              <a:rPr lang="en-US" b="1" dirty="0" smtClean="0">
                <a:solidFill>
                  <a:schemeClr val="accent6">
                    <a:lumMod val="75000"/>
                  </a:schemeClr>
                </a:solidFill>
              </a:rPr>
              <a:t>Low-level design(LLD)</a:t>
            </a:r>
            <a:endParaRPr lang="en-US" b="1" dirty="0">
              <a:solidFill>
                <a:schemeClr val="accent6">
                  <a:lumMod val="75000"/>
                </a:schemeClr>
              </a:solidFill>
            </a:endParaRPr>
          </a:p>
        </p:txBody>
      </p:sp>
      <p:sp>
        <p:nvSpPr>
          <p:cNvPr id="3" name="Content Placeholder 2"/>
          <p:cNvSpPr>
            <a:spLocks noGrp="1"/>
          </p:cNvSpPr>
          <p:nvPr>
            <p:ph idx="1"/>
          </p:nvPr>
        </p:nvSpPr>
        <p:spPr/>
        <p:txBody>
          <a:bodyPr/>
          <a:lstStyle/>
          <a:p>
            <a:r>
              <a:rPr lang="en-US" b="1" dirty="0" smtClean="0">
                <a:solidFill>
                  <a:srgbClr val="00B050"/>
                </a:solidFill>
              </a:rPr>
              <a:t>In both the phases designers will be involved.</a:t>
            </a:r>
          </a:p>
          <a:p>
            <a:r>
              <a:rPr lang="en-US" b="1" dirty="0" smtClean="0">
                <a:solidFill>
                  <a:srgbClr val="00B050"/>
                </a:solidFill>
              </a:rPr>
              <a:t>Main page will be HLD.</a:t>
            </a:r>
          </a:p>
          <a:p>
            <a:r>
              <a:rPr lang="en-US" b="1" dirty="0" smtClean="0">
                <a:solidFill>
                  <a:srgbClr val="00B050"/>
                </a:solidFill>
              </a:rPr>
              <a:t>Sub page will be LLD.</a:t>
            </a:r>
          </a:p>
          <a:p>
            <a:r>
              <a:rPr lang="en-US" b="1" dirty="0" smtClean="0">
                <a:solidFill>
                  <a:srgbClr val="00B050"/>
                </a:solidFill>
              </a:rPr>
              <a:t>Main page will be designed by high level designers.</a:t>
            </a:r>
          </a:p>
          <a:p>
            <a:r>
              <a:rPr lang="en-US" b="1" dirty="0" smtClean="0">
                <a:solidFill>
                  <a:srgbClr val="00B050"/>
                </a:solidFill>
              </a:rPr>
              <a:t>Sub page will be designed by low level designers.</a:t>
            </a:r>
          </a:p>
          <a:p>
            <a:endParaRPr lang="en-US" dirty="0">
              <a:solidFill>
                <a:srgbClr val="00B050"/>
              </a:solidFill>
            </a:endParaRPr>
          </a:p>
        </p:txBody>
      </p:sp>
    </p:spTree>
    <p:extLst>
      <p:ext uri="{BB962C8B-B14F-4D97-AF65-F5344CB8AC3E}">
        <p14:creationId xmlns:p14="http://schemas.microsoft.com/office/powerpoint/2010/main" val="2657736547"/>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chemeClr val="accent6">
                    <a:lumMod val="75000"/>
                  </a:schemeClr>
                </a:solidFill>
              </a:rPr>
              <a:t>Coding</a:t>
            </a:r>
            <a:endParaRPr lang="en-US" b="1" dirty="0">
              <a:solidFill>
                <a:schemeClr val="accent6">
                  <a:lumMod val="75000"/>
                </a:schemeClr>
              </a:solidFill>
            </a:endParaRPr>
          </a:p>
        </p:txBody>
      </p:sp>
      <p:sp>
        <p:nvSpPr>
          <p:cNvPr id="3" name="Content Placeholder 2"/>
          <p:cNvSpPr>
            <a:spLocks noGrp="1"/>
          </p:cNvSpPr>
          <p:nvPr>
            <p:ph idx="1"/>
          </p:nvPr>
        </p:nvSpPr>
        <p:spPr/>
        <p:txBody>
          <a:bodyPr/>
          <a:lstStyle/>
          <a:p>
            <a:r>
              <a:rPr lang="en-US" b="1" dirty="0" smtClean="0">
                <a:solidFill>
                  <a:srgbClr val="00B050"/>
                </a:solidFill>
              </a:rPr>
              <a:t>Here developers will be involved.</a:t>
            </a:r>
          </a:p>
          <a:p>
            <a:r>
              <a:rPr lang="en-US" b="1" dirty="0" smtClean="0">
                <a:solidFill>
                  <a:srgbClr val="00B050"/>
                </a:solidFill>
              </a:rPr>
              <a:t>Developers will develop the software.</a:t>
            </a:r>
          </a:p>
          <a:p>
            <a:endParaRPr lang="en-US" dirty="0">
              <a:solidFill>
                <a:srgbClr val="00B050"/>
              </a:solidFill>
            </a:endParaRPr>
          </a:p>
        </p:txBody>
      </p:sp>
    </p:spTree>
    <p:extLst>
      <p:ext uri="{BB962C8B-B14F-4D97-AF65-F5344CB8AC3E}">
        <p14:creationId xmlns:p14="http://schemas.microsoft.com/office/powerpoint/2010/main" val="3154784087"/>
      </p:ext>
    </p:extLst>
  </p:cSld>
  <p:clrMapOvr>
    <a:masterClrMapping/>
  </p:clrMapOvr>
  <p:transition spd="slow">
    <p:randomBar dir="vert"/>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800" b="1" dirty="0" smtClean="0">
                <a:solidFill>
                  <a:schemeClr val="accent6">
                    <a:lumMod val="75000"/>
                  </a:schemeClr>
                </a:solidFill>
              </a:rPr>
              <a:t>Device Software</a:t>
            </a:r>
            <a:r>
              <a:rPr lang="en-US" sz="4800" dirty="0" smtClean="0"/>
              <a:t/>
            </a:r>
            <a:br>
              <a:rPr lang="en-US" sz="4800" dirty="0" smtClean="0"/>
            </a:br>
            <a:endParaRPr lang="en-US" sz="4800" dirty="0"/>
          </a:p>
        </p:txBody>
      </p:sp>
      <p:sp>
        <p:nvSpPr>
          <p:cNvPr id="3" name="Content Placeholder 2"/>
          <p:cNvSpPr>
            <a:spLocks noGrp="1"/>
          </p:cNvSpPr>
          <p:nvPr>
            <p:ph idx="1"/>
          </p:nvPr>
        </p:nvSpPr>
        <p:spPr/>
        <p:txBody>
          <a:bodyPr/>
          <a:lstStyle/>
          <a:p>
            <a:r>
              <a:rPr lang="en-US" b="1" dirty="0">
                <a:solidFill>
                  <a:srgbClr val="00B050"/>
                </a:solidFill>
              </a:rPr>
              <a:t>Whenever we want to connect a Hardware device to our windows they didn’t recognize without drivers.</a:t>
            </a:r>
          </a:p>
          <a:p>
            <a:r>
              <a:rPr lang="en-US" b="1" dirty="0" smtClean="0">
                <a:solidFill>
                  <a:srgbClr val="00B050"/>
                </a:solidFill>
              </a:rPr>
              <a:t>Ex: Drivers</a:t>
            </a:r>
            <a:r>
              <a:rPr lang="en-US" b="1" dirty="0">
                <a:solidFill>
                  <a:srgbClr val="00B050"/>
                </a:solidFill>
              </a:rPr>
              <a:t>, Operating  system , Utilities.</a:t>
            </a:r>
          </a:p>
        </p:txBody>
      </p:sp>
    </p:spTree>
    <p:extLst>
      <p:ext uri="{BB962C8B-B14F-4D97-AF65-F5344CB8AC3E}">
        <p14:creationId xmlns:p14="http://schemas.microsoft.com/office/powerpoint/2010/main" val="3150797726"/>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chemeClr val="accent6">
                    <a:lumMod val="75000"/>
                  </a:schemeClr>
                </a:solidFill>
              </a:rPr>
              <a:t>Unit Testing</a:t>
            </a:r>
            <a:endParaRPr lang="en-US" b="1" dirty="0">
              <a:solidFill>
                <a:schemeClr val="accent6">
                  <a:lumMod val="75000"/>
                </a:schemeClr>
              </a:solidFill>
            </a:endParaRPr>
          </a:p>
        </p:txBody>
      </p:sp>
      <p:sp>
        <p:nvSpPr>
          <p:cNvPr id="3" name="Content Placeholder 2"/>
          <p:cNvSpPr>
            <a:spLocks noGrp="1"/>
          </p:cNvSpPr>
          <p:nvPr>
            <p:ph idx="1"/>
          </p:nvPr>
        </p:nvSpPr>
        <p:spPr/>
        <p:txBody>
          <a:bodyPr/>
          <a:lstStyle/>
          <a:p>
            <a:r>
              <a:rPr lang="en-US" b="1" dirty="0">
                <a:solidFill>
                  <a:srgbClr val="00B050"/>
                </a:solidFill>
              </a:rPr>
              <a:t>Unit Testing will be conducted on a Single Program or Single </a:t>
            </a:r>
            <a:r>
              <a:rPr lang="en-US" b="1" dirty="0" smtClean="0">
                <a:solidFill>
                  <a:srgbClr val="00B050"/>
                </a:solidFill>
              </a:rPr>
              <a:t>Module.</a:t>
            </a:r>
          </a:p>
          <a:p>
            <a:r>
              <a:rPr lang="en-US" b="1" dirty="0">
                <a:solidFill>
                  <a:srgbClr val="00B050"/>
                </a:solidFill>
              </a:rPr>
              <a:t>It is White Box Testing Technique. </a:t>
            </a:r>
          </a:p>
          <a:p>
            <a:r>
              <a:rPr lang="en-US" b="1" dirty="0" smtClean="0">
                <a:solidFill>
                  <a:srgbClr val="00B050"/>
                </a:solidFill>
              </a:rPr>
              <a:t> </a:t>
            </a:r>
            <a:r>
              <a:rPr lang="en-US" b="1" dirty="0">
                <a:solidFill>
                  <a:srgbClr val="00B050"/>
                </a:solidFill>
              </a:rPr>
              <a:t>It will be conducted by the Developers. </a:t>
            </a:r>
          </a:p>
          <a:p>
            <a:endParaRPr lang="en-US" dirty="0">
              <a:solidFill>
                <a:srgbClr val="00B050"/>
              </a:solidFill>
            </a:endParaRPr>
          </a:p>
        </p:txBody>
      </p:sp>
    </p:spTree>
    <p:extLst>
      <p:ext uri="{BB962C8B-B14F-4D97-AF65-F5344CB8AC3E}">
        <p14:creationId xmlns:p14="http://schemas.microsoft.com/office/powerpoint/2010/main" val="3425564469"/>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chemeClr val="accent6">
                    <a:lumMod val="75000"/>
                  </a:schemeClr>
                </a:solidFill>
              </a:rPr>
              <a:t>Integration Testing</a:t>
            </a:r>
            <a:endParaRPr lang="en-US" b="1" dirty="0">
              <a:solidFill>
                <a:schemeClr val="accent6">
                  <a:lumMod val="75000"/>
                </a:schemeClr>
              </a:solidFill>
            </a:endParaRPr>
          </a:p>
        </p:txBody>
      </p:sp>
      <p:sp>
        <p:nvSpPr>
          <p:cNvPr id="3" name="Content Placeholder 2"/>
          <p:cNvSpPr>
            <a:spLocks noGrp="1"/>
          </p:cNvSpPr>
          <p:nvPr>
            <p:ph idx="1"/>
          </p:nvPr>
        </p:nvSpPr>
        <p:spPr/>
        <p:txBody>
          <a:bodyPr/>
          <a:lstStyle/>
          <a:p>
            <a:pPr lvl="0"/>
            <a:r>
              <a:rPr lang="en-US" b="1" dirty="0">
                <a:solidFill>
                  <a:srgbClr val="00B050"/>
                </a:solidFill>
              </a:rPr>
              <a:t>Integration Testing is performed on Several </a:t>
            </a:r>
            <a:r>
              <a:rPr lang="en-US" b="1" dirty="0" smtClean="0">
                <a:solidFill>
                  <a:srgbClr val="00B050"/>
                </a:solidFill>
              </a:rPr>
              <a:t>modules.</a:t>
            </a:r>
            <a:endParaRPr lang="en-US" b="1" dirty="0">
              <a:solidFill>
                <a:srgbClr val="00B050"/>
              </a:solidFill>
            </a:endParaRPr>
          </a:p>
          <a:p>
            <a:pPr lvl="0"/>
            <a:r>
              <a:rPr lang="en-US" b="1" dirty="0">
                <a:solidFill>
                  <a:srgbClr val="00B050"/>
                </a:solidFill>
              </a:rPr>
              <a:t>It is a White box Testing </a:t>
            </a:r>
            <a:r>
              <a:rPr lang="en-US" b="1" dirty="0" smtClean="0">
                <a:solidFill>
                  <a:srgbClr val="00B050"/>
                </a:solidFill>
              </a:rPr>
              <a:t>Technique.</a:t>
            </a:r>
            <a:endParaRPr lang="en-US" b="1" dirty="0">
              <a:solidFill>
                <a:srgbClr val="00B050"/>
              </a:solidFill>
            </a:endParaRPr>
          </a:p>
          <a:p>
            <a:pPr lvl="0"/>
            <a:r>
              <a:rPr lang="en-US" b="1" dirty="0">
                <a:solidFill>
                  <a:srgbClr val="00B050"/>
                </a:solidFill>
              </a:rPr>
              <a:t>It will check the data communication between multiple Modules. </a:t>
            </a:r>
          </a:p>
          <a:p>
            <a:r>
              <a:rPr lang="en-US" b="1" dirty="0" smtClean="0">
                <a:solidFill>
                  <a:srgbClr val="00B050"/>
                </a:solidFill>
              </a:rPr>
              <a:t>It is done by Developers.</a:t>
            </a:r>
            <a:endParaRPr lang="en-US" b="1" dirty="0">
              <a:solidFill>
                <a:srgbClr val="00B050"/>
              </a:solidFill>
            </a:endParaRPr>
          </a:p>
        </p:txBody>
      </p:sp>
    </p:spTree>
    <p:extLst>
      <p:ext uri="{BB962C8B-B14F-4D97-AF65-F5344CB8AC3E}">
        <p14:creationId xmlns:p14="http://schemas.microsoft.com/office/powerpoint/2010/main" val="2106566604"/>
      </p:ext>
    </p:extLst>
  </p:cSld>
  <p:clrMapOvr>
    <a:masterClrMapping/>
  </p:clrMapOvr>
  <p:transition spd="slow">
    <p:wipe/>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chemeClr val="accent6">
                    <a:lumMod val="75000"/>
                  </a:schemeClr>
                </a:solidFill>
              </a:rPr>
              <a:t>System Testing</a:t>
            </a:r>
            <a:endParaRPr lang="en-US" b="1" dirty="0">
              <a:solidFill>
                <a:schemeClr val="accent6">
                  <a:lumMod val="75000"/>
                </a:schemeClr>
              </a:solidFill>
            </a:endParaRPr>
          </a:p>
        </p:txBody>
      </p:sp>
      <p:sp>
        <p:nvSpPr>
          <p:cNvPr id="3" name="Content Placeholder 2"/>
          <p:cNvSpPr>
            <a:spLocks noGrp="1"/>
          </p:cNvSpPr>
          <p:nvPr>
            <p:ph idx="1"/>
          </p:nvPr>
        </p:nvSpPr>
        <p:spPr/>
        <p:txBody>
          <a:bodyPr/>
          <a:lstStyle/>
          <a:p>
            <a:r>
              <a:rPr lang="en-US" b="1" dirty="0" smtClean="0">
                <a:solidFill>
                  <a:srgbClr val="00B050"/>
                </a:solidFill>
              </a:rPr>
              <a:t>Here we will test the over all functionality of the application. whether it was working according to the costumer requirement are not. </a:t>
            </a:r>
          </a:p>
          <a:p>
            <a:r>
              <a:rPr lang="en-US" b="1" dirty="0" smtClean="0">
                <a:solidFill>
                  <a:srgbClr val="00B050"/>
                </a:solidFill>
              </a:rPr>
              <a:t>Here testers are involved.</a:t>
            </a:r>
          </a:p>
          <a:p>
            <a:r>
              <a:rPr lang="en-US" b="1" dirty="0" smtClean="0">
                <a:solidFill>
                  <a:srgbClr val="00B050"/>
                </a:solidFill>
              </a:rPr>
              <a:t>Testers will test the software.</a:t>
            </a:r>
          </a:p>
          <a:p>
            <a:endParaRPr lang="en-US" dirty="0">
              <a:solidFill>
                <a:srgbClr val="00B050"/>
              </a:solidFill>
            </a:endParaRPr>
          </a:p>
        </p:txBody>
      </p:sp>
    </p:spTree>
    <p:extLst>
      <p:ext uri="{BB962C8B-B14F-4D97-AF65-F5344CB8AC3E}">
        <p14:creationId xmlns:p14="http://schemas.microsoft.com/office/powerpoint/2010/main" val="5064254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chemeClr val="accent6">
                    <a:lumMod val="75000"/>
                  </a:schemeClr>
                </a:solidFill>
              </a:rPr>
              <a:t>User Acceptance Test(UAT)</a:t>
            </a:r>
            <a:endParaRPr lang="en-US" b="1" dirty="0">
              <a:solidFill>
                <a:schemeClr val="accent6">
                  <a:lumMod val="75000"/>
                </a:schemeClr>
              </a:solidFill>
            </a:endParaRPr>
          </a:p>
        </p:txBody>
      </p:sp>
      <p:sp>
        <p:nvSpPr>
          <p:cNvPr id="3" name="Content Placeholder 2"/>
          <p:cNvSpPr>
            <a:spLocks noGrp="1"/>
          </p:cNvSpPr>
          <p:nvPr>
            <p:ph idx="1"/>
          </p:nvPr>
        </p:nvSpPr>
        <p:spPr/>
        <p:txBody>
          <a:bodyPr/>
          <a:lstStyle/>
          <a:p>
            <a:r>
              <a:rPr lang="en-US" b="1" dirty="0" smtClean="0">
                <a:solidFill>
                  <a:srgbClr val="00B050"/>
                </a:solidFill>
              </a:rPr>
              <a:t>Here client side experts will involve and perform the testing.</a:t>
            </a:r>
            <a:endParaRPr lang="en-US" b="1" dirty="0">
              <a:solidFill>
                <a:srgbClr val="00B050"/>
              </a:solidFill>
            </a:endParaRPr>
          </a:p>
        </p:txBody>
      </p:sp>
    </p:spTree>
    <p:extLst>
      <p:ext uri="{BB962C8B-B14F-4D97-AF65-F5344CB8AC3E}">
        <p14:creationId xmlns:p14="http://schemas.microsoft.com/office/powerpoint/2010/main" val="1624482015"/>
      </p:ext>
    </p:extLst>
  </p:cSld>
  <p:clrMapOvr>
    <a:masterClrMapping/>
  </p:clrMapOvr>
  <p:transition spd="slow">
    <p:cover/>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chemeClr val="accent6">
                    <a:lumMod val="75000"/>
                  </a:schemeClr>
                </a:solidFill>
              </a:rPr>
              <a:t>White Box Testing</a:t>
            </a:r>
            <a:endParaRPr lang="en-US" b="1" dirty="0">
              <a:solidFill>
                <a:schemeClr val="accent6">
                  <a:lumMod val="75000"/>
                </a:schemeClr>
              </a:solidFill>
            </a:endParaRPr>
          </a:p>
        </p:txBody>
      </p:sp>
      <p:sp>
        <p:nvSpPr>
          <p:cNvPr id="3" name="Content Placeholder 2"/>
          <p:cNvSpPr>
            <a:spLocks noGrp="1"/>
          </p:cNvSpPr>
          <p:nvPr>
            <p:ph idx="1"/>
          </p:nvPr>
        </p:nvSpPr>
        <p:spPr/>
        <p:txBody>
          <a:bodyPr/>
          <a:lstStyle/>
          <a:p>
            <a:r>
              <a:rPr lang="en-US" b="1" dirty="0" smtClean="0">
                <a:solidFill>
                  <a:srgbClr val="00B050"/>
                </a:solidFill>
              </a:rPr>
              <a:t>Unit testing and Integration testing together we call as white box testing.</a:t>
            </a:r>
          </a:p>
          <a:p>
            <a:r>
              <a:rPr lang="en-US" b="1" dirty="0" smtClean="0">
                <a:solidFill>
                  <a:srgbClr val="00B050"/>
                </a:solidFill>
              </a:rPr>
              <a:t>Here Developers will perform the Testing.</a:t>
            </a:r>
          </a:p>
          <a:p>
            <a:endParaRPr lang="en-US" dirty="0" smtClean="0">
              <a:solidFill>
                <a:srgbClr val="00B050"/>
              </a:solidFill>
            </a:endParaRPr>
          </a:p>
          <a:p>
            <a:endParaRPr lang="en-US" dirty="0">
              <a:solidFill>
                <a:srgbClr val="00B050"/>
              </a:solidFill>
            </a:endParaRPr>
          </a:p>
        </p:txBody>
      </p:sp>
    </p:spTree>
    <p:extLst>
      <p:ext uri="{BB962C8B-B14F-4D97-AF65-F5344CB8AC3E}">
        <p14:creationId xmlns:p14="http://schemas.microsoft.com/office/powerpoint/2010/main" val="2091667804"/>
      </p:ext>
    </p:extLst>
  </p:cSld>
  <p:clrMapOvr>
    <a:masterClrMapping/>
  </p:clrMapOvr>
  <p:transition spd="slow">
    <p:pull/>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chemeClr val="accent6">
                    <a:lumMod val="75000"/>
                  </a:schemeClr>
                </a:solidFill>
              </a:rPr>
              <a:t>Black Box Testing</a:t>
            </a:r>
            <a:endParaRPr lang="en-US" b="1" dirty="0">
              <a:solidFill>
                <a:schemeClr val="accent6">
                  <a:lumMod val="75000"/>
                </a:schemeClr>
              </a:solidFill>
            </a:endParaRPr>
          </a:p>
        </p:txBody>
      </p:sp>
      <p:sp>
        <p:nvSpPr>
          <p:cNvPr id="3" name="Content Placeholder 2"/>
          <p:cNvSpPr>
            <a:spLocks noGrp="1"/>
          </p:cNvSpPr>
          <p:nvPr>
            <p:ph idx="1"/>
          </p:nvPr>
        </p:nvSpPr>
        <p:spPr/>
        <p:txBody>
          <a:bodyPr/>
          <a:lstStyle/>
          <a:p>
            <a:r>
              <a:rPr lang="en-US" b="1" dirty="0" smtClean="0">
                <a:solidFill>
                  <a:srgbClr val="00B050"/>
                </a:solidFill>
              </a:rPr>
              <a:t>System testing and user acceptance testing together we call as black box testing.</a:t>
            </a:r>
          </a:p>
          <a:p>
            <a:r>
              <a:rPr lang="en-US" b="1" dirty="0" smtClean="0">
                <a:solidFill>
                  <a:srgbClr val="00B050"/>
                </a:solidFill>
              </a:rPr>
              <a:t>Here testers will involve.</a:t>
            </a:r>
          </a:p>
          <a:p>
            <a:endParaRPr lang="en-US" dirty="0">
              <a:solidFill>
                <a:srgbClr val="00B050"/>
              </a:solidFill>
            </a:endParaRPr>
          </a:p>
        </p:txBody>
      </p:sp>
    </p:spTree>
    <p:extLst>
      <p:ext uri="{BB962C8B-B14F-4D97-AF65-F5344CB8AC3E}">
        <p14:creationId xmlns:p14="http://schemas.microsoft.com/office/powerpoint/2010/main" val="39707724"/>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chemeClr val="accent6">
                    <a:lumMod val="75000"/>
                  </a:schemeClr>
                </a:solidFill>
              </a:rPr>
              <a:t>Advantages of V-model</a:t>
            </a:r>
            <a:endParaRPr lang="en-US" b="1" dirty="0">
              <a:solidFill>
                <a:schemeClr val="accent6">
                  <a:lumMod val="75000"/>
                </a:schemeClr>
              </a:solidFill>
            </a:endParaRPr>
          </a:p>
        </p:txBody>
      </p:sp>
      <p:sp>
        <p:nvSpPr>
          <p:cNvPr id="3" name="Content Placeholder 2"/>
          <p:cNvSpPr>
            <a:spLocks noGrp="1"/>
          </p:cNvSpPr>
          <p:nvPr>
            <p:ph idx="1"/>
          </p:nvPr>
        </p:nvSpPr>
        <p:spPr/>
        <p:txBody>
          <a:bodyPr/>
          <a:lstStyle/>
          <a:p>
            <a:r>
              <a:rPr lang="en-US" b="1" dirty="0">
                <a:solidFill>
                  <a:srgbClr val="FF0000"/>
                </a:solidFill>
              </a:rPr>
              <a:t>Testing is involved in each </a:t>
            </a:r>
            <a:r>
              <a:rPr lang="en-US" b="1" dirty="0" smtClean="0">
                <a:solidFill>
                  <a:srgbClr val="FF0000"/>
                </a:solidFill>
              </a:rPr>
              <a:t>stage.</a:t>
            </a:r>
            <a:endParaRPr lang="en-US" b="1" dirty="0">
              <a:solidFill>
                <a:srgbClr val="FF0000"/>
              </a:solidFill>
            </a:endParaRPr>
          </a:p>
        </p:txBody>
      </p:sp>
    </p:spTree>
    <p:extLst>
      <p:ext uri="{BB962C8B-B14F-4D97-AF65-F5344CB8AC3E}">
        <p14:creationId xmlns:p14="http://schemas.microsoft.com/office/powerpoint/2010/main" val="1060014114"/>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chemeClr val="accent6">
                    <a:lumMod val="75000"/>
                  </a:schemeClr>
                </a:solidFill>
              </a:rPr>
              <a:t>Dis Advantages of V-model</a:t>
            </a:r>
            <a:endParaRPr lang="en-US" b="1" dirty="0">
              <a:solidFill>
                <a:schemeClr val="accent6">
                  <a:lumMod val="75000"/>
                </a:schemeClr>
              </a:solidFill>
            </a:endParaRPr>
          </a:p>
        </p:txBody>
      </p:sp>
      <p:sp>
        <p:nvSpPr>
          <p:cNvPr id="3" name="Content Placeholder 2"/>
          <p:cNvSpPr>
            <a:spLocks noGrp="1"/>
          </p:cNvSpPr>
          <p:nvPr>
            <p:ph idx="1"/>
          </p:nvPr>
        </p:nvSpPr>
        <p:spPr/>
        <p:txBody>
          <a:bodyPr/>
          <a:lstStyle/>
          <a:p>
            <a:pPr lvl="0"/>
            <a:r>
              <a:rPr lang="en-US" b="1" dirty="0">
                <a:solidFill>
                  <a:srgbClr val="7030A0"/>
                </a:solidFill>
              </a:rPr>
              <a:t>Documentation is </a:t>
            </a:r>
            <a:r>
              <a:rPr lang="en-US" b="1" dirty="0" smtClean="0">
                <a:solidFill>
                  <a:srgbClr val="7030A0"/>
                </a:solidFill>
              </a:rPr>
              <a:t>more.</a:t>
            </a:r>
            <a:endParaRPr lang="en-US" b="1" dirty="0">
              <a:solidFill>
                <a:srgbClr val="7030A0"/>
              </a:solidFill>
            </a:endParaRPr>
          </a:p>
          <a:p>
            <a:pPr lvl="0"/>
            <a:r>
              <a:rPr lang="en-US" b="1" dirty="0">
                <a:solidFill>
                  <a:srgbClr val="7030A0"/>
                </a:solidFill>
              </a:rPr>
              <a:t>Initial investment is </a:t>
            </a:r>
            <a:r>
              <a:rPr lang="en-US" b="1" dirty="0" smtClean="0">
                <a:solidFill>
                  <a:srgbClr val="7030A0"/>
                </a:solidFill>
              </a:rPr>
              <a:t>more.</a:t>
            </a:r>
            <a:endParaRPr lang="en-US" b="1" dirty="0">
              <a:solidFill>
                <a:srgbClr val="7030A0"/>
              </a:solidFill>
            </a:endParaRPr>
          </a:p>
          <a:p>
            <a:endParaRPr lang="en-US" dirty="0">
              <a:solidFill>
                <a:srgbClr val="7030A0"/>
              </a:solidFill>
            </a:endParaRPr>
          </a:p>
        </p:txBody>
      </p:sp>
    </p:spTree>
    <p:extLst>
      <p:ext uri="{BB962C8B-B14F-4D97-AF65-F5344CB8AC3E}">
        <p14:creationId xmlns:p14="http://schemas.microsoft.com/office/powerpoint/2010/main" val="4062546426"/>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chemeClr val="accent6">
                    <a:lumMod val="75000"/>
                  </a:schemeClr>
                </a:solidFill>
              </a:rPr>
              <a:t>Verification (static verification)</a:t>
            </a:r>
            <a:endParaRPr lang="en-US" b="1" dirty="0">
              <a:solidFill>
                <a:schemeClr val="accent6">
                  <a:lumMod val="75000"/>
                </a:schemeClr>
              </a:solidFill>
            </a:endParaRPr>
          </a:p>
        </p:txBody>
      </p:sp>
      <p:sp>
        <p:nvSpPr>
          <p:cNvPr id="3" name="Content Placeholder 2"/>
          <p:cNvSpPr>
            <a:spLocks noGrp="1"/>
          </p:cNvSpPr>
          <p:nvPr>
            <p:ph idx="1"/>
          </p:nvPr>
        </p:nvSpPr>
        <p:spPr/>
        <p:txBody>
          <a:bodyPr/>
          <a:lstStyle/>
          <a:p>
            <a:pPr lvl="0"/>
            <a:r>
              <a:rPr lang="en-US" b="1" dirty="0" smtClean="0">
                <a:solidFill>
                  <a:srgbClr val="00B050"/>
                </a:solidFill>
              </a:rPr>
              <a:t>Verification </a:t>
            </a:r>
            <a:r>
              <a:rPr lang="en-US" b="1" dirty="0">
                <a:solidFill>
                  <a:srgbClr val="00B050"/>
                </a:solidFill>
              </a:rPr>
              <a:t>checks whether we are developing the correct product or </a:t>
            </a:r>
            <a:r>
              <a:rPr lang="en-US" b="1" dirty="0" smtClean="0">
                <a:solidFill>
                  <a:srgbClr val="00B050"/>
                </a:solidFill>
              </a:rPr>
              <a:t>not.</a:t>
            </a:r>
            <a:endParaRPr lang="en-US" b="1" dirty="0">
              <a:solidFill>
                <a:srgbClr val="00B050"/>
              </a:solidFill>
            </a:endParaRPr>
          </a:p>
          <a:p>
            <a:pPr lvl="0"/>
            <a:r>
              <a:rPr lang="en-US" b="1" dirty="0" smtClean="0">
                <a:solidFill>
                  <a:srgbClr val="00B050"/>
                </a:solidFill>
              </a:rPr>
              <a:t>Focus </a:t>
            </a:r>
            <a:r>
              <a:rPr lang="en-US" b="1" dirty="0">
                <a:solidFill>
                  <a:srgbClr val="00B050"/>
                </a:solidFill>
              </a:rPr>
              <a:t>on Documentation. </a:t>
            </a:r>
          </a:p>
          <a:p>
            <a:pPr lvl="0"/>
            <a:r>
              <a:rPr lang="en-US" b="1" dirty="0" smtClean="0">
                <a:solidFill>
                  <a:srgbClr val="00B050"/>
                </a:solidFill>
              </a:rPr>
              <a:t>Reviews</a:t>
            </a:r>
            <a:endParaRPr lang="en-US" b="1" dirty="0">
              <a:solidFill>
                <a:srgbClr val="00B050"/>
              </a:solidFill>
            </a:endParaRPr>
          </a:p>
          <a:p>
            <a:pPr lvl="0"/>
            <a:r>
              <a:rPr lang="en-US" b="1" dirty="0" smtClean="0">
                <a:solidFill>
                  <a:srgbClr val="00B050"/>
                </a:solidFill>
              </a:rPr>
              <a:t>Walkthroughs</a:t>
            </a:r>
            <a:endParaRPr lang="en-US" b="1" dirty="0">
              <a:solidFill>
                <a:srgbClr val="00B050"/>
              </a:solidFill>
            </a:endParaRPr>
          </a:p>
          <a:p>
            <a:pPr lvl="0"/>
            <a:r>
              <a:rPr lang="en-US" b="1" dirty="0" smtClean="0">
                <a:solidFill>
                  <a:srgbClr val="00B050"/>
                </a:solidFill>
              </a:rPr>
              <a:t>Inspections</a:t>
            </a:r>
          </a:p>
          <a:p>
            <a:pPr lvl="0"/>
            <a:r>
              <a:rPr lang="en-US" b="1" dirty="0" smtClean="0">
                <a:solidFill>
                  <a:srgbClr val="00B050"/>
                </a:solidFill>
              </a:rPr>
              <a:t>Here only documents are tested.</a:t>
            </a:r>
            <a:endParaRPr lang="en-US" b="1" dirty="0">
              <a:solidFill>
                <a:srgbClr val="00B050"/>
              </a:solidFill>
            </a:endParaRPr>
          </a:p>
          <a:p>
            <a:endParaRPr lang="en-US" dirty="0">
              <a:solidFill>
                <a:srgbClr val="00B050"/>
              </a:solidFill>
            </a:endParaRPr>
          </a:p>
        </p:txBody>
      </p:sp>
    </p:spTree>
    <p:extLst>
      <p:ext uri="{BB962C8B-B14F-4D97-AF65-F5344CB8AC3E}">
        <p14:creationId xmlns:p14="http://schemas.microsoft.com/office/powerpoint/2010/main" val="4084354350"/>
      </p:ext>
    </p:extLst>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spd="slow">
        <p:fade/>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chemeClr val="accent6">
                    <a:lumMod val="75000"/>
                  </a:schemeClr>
                </a:solidFill>
              </a:rPr>
              <a:t>Validation (dynamic testing)</a:t>
            </a:r>
            <a:endParaRPr lang="en-US" b="1" dirty="0">
              <a:solidFill>
                <a:schemeClr val="accent6">
                  <a:lumMod val="75000"/>
                </a:schemeClr>
              </a:solidFill>
            </a:endParaRPr>
          </a:p>
        </p:txBody>
      </p:sp>
      <p:sp>
        <p:nvSpPr>
          <p:cNvPr id="3" name="Content Placeholder 2"/>
          <p:cNvSpPr>
            <a:spLocks noGrp="1"/>
          </p:cNvSpPr>
          <p:nvPr>
            <p:ph idx="1"/>
          </p:nvPr>
        </p:nvSpPr>
        <p:spPr/>
        <p:txBody>
          <a:bodyPr/>
          <a:lstStyle/>
          <a:p>
            <a:pPr lvl="0"/>
            <a:r>
              <a:rPr lang="en-US" b="1" dirty="0" smtClean="0">
                <a:solidFill>
                  <a:srgbClr val="00B050"/>
                </a:solidFill>
              </a:rPr>
              <a:t>Focus </a:t>
            </a:r>
            <a:r>
              <a:rPr lang="en-US" b="1" dirty="0">
                <a:solidFill>
                  <a:srgbClr val="00B050"/>
                </a:solidFill>
              </a:rPr>
              <a:t>on Software </a:t>
            </a:r>
            <a:r>
              <a:rPr lang="en-US" b="1" dirty="0" smtClean="0">
                <a:solidFill>
                  <a:srgbClr val="00B050"/>
                </a:solidFill>
              </a:rPr>
              <a:t>only.</a:t>
            </a:r>
            <a:endParaRPr lang="en-US" b="1" dirty="0">
              <a:solidFill>
                <a:srgbClr val="00B050"/>
              </a:solidFill>
            </a:endParaRPr>
          </a:p>
          <a:p>
            <a:pPr lvl="0"/>
            <a:r>
              <a:rPr lang="en-US" b="1" dirty="0" smtClean="0">
                <a:solidFill>
                  <a:srgbClr val="00B050"/>
                </a:solidFill>
              </a:rPr>
              <a:t>Actual </a:t>
            </a:r>
            <a:r>
              <a:rPr lang="en-US" b="1" dirty="0">
                <a:solidFill>
                  <a:srgbClr val="00B050"/>
                </a:solidFill>
              </a:rPr>
              <a:t>Software is </a:t>
            </a:r>
            <a:r>
              <a:rPr lang="en-US" b="1" dirty="0" smtClean="0">
                <a:solidFill>
                  <a:srgbClr val="00B050"/>
                </a:solidFill>
              </a:rPr>
              <a:t>tested.</a:t>
            </a:r>
            <a:endParaRPr lang="en-US" b="1" dirty="0">
              <a:solidFill>
                <a:srgbClr val="00B050"/>
              </a:solidFill>
            </a:endParaRPr>
          </a:p>
          <a:p>
            <a:pPr lvl="0"/>
            <a:r>
              <a:rPr lang="en-US" b="1" dirty="0" smtClean="0">
                <a:solidFill>
                  <a:srgbClr val="00B050"/>
                </a:solidFill>
              </a:rPr>
              <a:t>Unit </a:t>
            </a:r>
            <a:r>
              <a:rPr lang="en-US" b="1" dirty="0">
                <a:solidFill>
                  <a:srgbClr val="00B050"/>
                </a:solidFill>
              </a:rPr>
              <a:t>Testing, Integration, System Testing, UAT Testing. </a:t>
            </a:r>
          </a:p>
          <a:p>
            <a:endParaRPr lang="en-US" dirty="0">
              <a:solidFill>
                <a:srgbClr val="00B050"/>
              </a:solidFill>
            </a:endParaRPr>
          </a:p>
        </p:txBody>
      </p:sp>
    </p:spTree>
    <p:extLst>
      <p:ext uri="{BB962C8B-B14F-4D97-AF65-F5344CB8AC3E}">
        <p14:creationId xmlns:p14="http://schemas.microsoft.com/office/powerpoint/2010/main" val="4279288897"/>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800" b="1" dirty="0" smtClean="0">
                <a:solidFill>
                  <a:schemeClr val="accent6">
                    <a:lumMod val="75000"/>
                  </a:schemeClr>
                </a:solidFill>
              </a:rPr>
              <a:t>Programming Software</a:t>
            </a:r>
            <a:r>
              <a:rPr lang="en-US" sz="4800" dirty="0" smtClean="0"/>
              <a:t/>
            </a:r>
            <a:br>
              <a:rPr lang="en-US" sz="4800" dirty="0" smtClean="0"/>
            </a:br>
            <a:endParaRPr lang="en-US" sz="4800" dirty="0"/>
          </a:p>
        </p:txBody>
      </p:sp>
      <p:sp>
        <p:nvSpPr>
          <p:cNvPr id="3" name="Content Placeholder 2"/>
          <p:cNvSpPr>
            <a:spLocks noGrp="1"/>
          </p:cNvSpPr>
          <p:nvPr>
            <p:ph idx="1"/>
          </p:nvPr>
        </p:nvSpPr>
        <p:spPr/>
        <p:txBody>
          <a:bodyPr/>
          <a:lstStyle/>
          <a:p>
            <a:r>
              <a:rPr lang="en-US" b="1" dirty="0" smtClean="0">
                <a:solidFill>
                  <a:srgbClr val="00B050"/>
                </a:solidFill>
              </a:rPr>
              <a:t>Compilers </a:t>
            </a:r>
            <a:r>
              <a:rPr lang="en-US" b="1" dirty="0">
                <a:solidFill>
                  <a:srgbClr val="00B050"/>
                </a:solidFill>
              </a:rPr>
              <a:t>act as translator which convert high level language to low level language </a:t>
            </a:r>
            <a:r>
              <a:rPr lang="en-US" b="1" dirty="0" smtClean="0">
                <a:solidFill>
                  <a:srgbClr val="00B050"/>
                </a:solidFill>
              </a:rPr>
              <a:t>i.e. </a:t>
            </a:r>
            <a:r>
              <a:rPr lang="en-US" b="1" dirty="0">
                <a:solidFill>
                  <a:srgbClr val="00B050"/>
                </a:solidFill>
              </a:rPr>
              <a:t>Binary                                                                            </a:t>
            </a:r>
            <a:r>
              <a:rPr lang="en-US" b="1" dirty="0" smtClean="0">
                <a:solidFill>
                  <a:srgbClr val="00B050"/>
                </a:solidFill>
              </a:rPr>
              <a:t>codes </a:t>
            </a:r>
            <a:r>
              <a:rPr lang="en-US" b="1" dirty="0">
                <a:solidFill>
                  <a:srgbClr val="00B050"/>
                </a:solidFill>
              </a:rPr>
              <a:t>(010101</a:t>
            </a:r>
            <a:r>
              <a:rPr lang="en-US" b="1" dirty="0" smtClean="0">
                <a:solidFill>
                  <a:srgbClr val="00B050"/>
                </a:solidFill>
              </a:rPr>
              <a:t>).</a:t>
            </a:r>
          </a:p>
          <a:p>
            <a:r>
              <a:rPr lang="en-US" b="1" dirty="0" smtClean="0">
                <a:solidFill>
                  <a:srgbClr val="00B050"/>
                </a:solidFill>
              </a:rPr>
              <a:t>Ex: Compilers</a:t>
            </a:r>
            <a:r>
              <a:rPr lang="en-US" b="1" dirty="0">
                <a:solidFill>
                  <a:srgbClr val="00B050"/>
                </a:solidFill>
              </a:rPr>
              <a:t>, Debuggers, Interpreters.</a:t>
            </a:r>
          </a:p>
          <a:p>
            <a:endParaRPr lang="en-US" dirty="0"/>
          </a:p>
        </p:txBody>
      </p:sp>
    </p:spTree>
    <p:extLst>
      <p:ext uri="{BB962C8B-B14F-4D97-AF65-F5344CB8AC3E}">
        <p14:creationId xmlns:p14="http://schemas.microsoft.com/office/powerpoint/2010/main" val="3319361717"/>
      </p:ext>
    </p:extLst>
  </p:cSld>
  <p:clrMapOvr>
    <a:masterClrMapping/>
  </p:clrMapOvr>
  <p:transition spd="slow">
    <p:randomBar dir="vert"/>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lvl="0"/>
            <a:r>
              <a:rPr lang="en-US" b="1" dirty="0">
                <a:solidFill>
                  <a:schemeClr val="accent6">
                    <a:lumMod val="75000"/>
                  </a:schemeClr>
                </a:solidFill>
              </a:rPr>
              <a:t>Static Testing (Verification)</a:t>
            </a:r>
            <a:br>
              <a:rPr lang="en-US" b="1" dirty="0">
                <a:solidFill>
                  <a:schemeClr val="accent6">
                    <a:lumMod val="75000"/>
                  </a:schemeClr>
                </a:solidFill>
              </a:rPr>
            </a:br>
            <a:r>
              <a:rPr lang="en-US" b="1" dirty="0">
                <a:solidFill>
                  <a:schemeClr val="accent6">
                    <a:lumMod val="75000"/>
                  </a:schemeClr>
                </a:solidFill>
              </a:rPr>
              <a:t>Review:</a:t>
            </a:r>
          </a:p>
        </p:txBody>
      </p:sp>
      <p:sp>
        <p:nvSpPr>
          <p:cNvPr id="3" name="Content Placeholder 2"/>
          <p:cNvSpPr>
            <a:spLocks noGrp="1"/>
          </p:cNvSpPr>
          <p:nvPr>
            <p:ph idx="1"/>
          </p:nvPr>
        </p:nvSpPr>
        <p:spPr/>
        <p:txBody>
          <a:bodyPr/>
          <a:lstStyle/>
          <a:p>
            <a:r>
              <a:rPr lang="en-US" b="1" dirty="0">
                <a:solidFill>
                  <a:srgbClr val="00B050"/>
                </a:solidFill>
              </a:rPr>
              <a:t>Conducts on the documents they should be correct &amp; complete. (One or </a:t>
            </a:r>
            <a:r>
              <a:rPr lang="en-US" b="1" dirty="0" smtClean="0">
                <a:solidFill>
                  <a:srgbClr val="00B050"/>
                </a:solidFill>
              </a:rPr>
              <a:t>Many)</a:t>
            </a:r>
          </a:p>
          <a:p>
            <a:pPr marL="0" indent="0">
              <a:buNone/>
            </a:pPr>
            <a:r>
              <a:rPr lang="en-US" b="1" dirty="0" smtClean="0">
                <a:solidFill>
                  <a:srgbClr val="00B050"/>
                </a:solidFill>
              </a:rPr>
              <a:t>1</a:t>
            </a:r>
            <a:r>
              <a:rPr lang="en-US" b="1" dirty="0">
                <a:solidFill>
                  <a:srgbClr val="00B050"/>
                </a:solidFill>
              </a:rPr>
              <a:t>) Requirement Reviews</a:t>
            </a:r>
          </a:p>
          <a:p>
            <a:pPr marL="0" lvl="0" indent="0">
              <a:buNone/>
            </a:pPr>
            <a:r>
              <a:rPr lang="en-US" b="1" dirty="0">
                <a:solidFill>
                  <a:srgbClr val="00B050"/>
                </a:solidFill>
              </a:rPr>
              <a:t>2) Test Plan Reviews</a:t>
            </a:r>
          </a:p>
          <a:p>
            <a:pPr marL="0" lvl="0" indent="0">
              <a:buNone/>
            </a:pPr>
            <a:r>
              <a:rPr lang="en-US" b="1" dirty="0">
                <a:solidFill>
                  <a:srgbClr val="00B050"/>
                </a:solidFill>
              </a:rPr>
              <a:t>3) Test Cases Reviews</a:t>
            </a:r>
          </a:p>
          <a:p>
            <a:pPr marL="0" lvl="0" indent="0">
              <a:buNone/>
            </a:pPr>
            <a:r>
              <a:rPr lang="en-US" b="1" dirty="0">
                <a:solidFill>
                  <a:srgbClr val="00B050"/>
                </a:solidFill>
              </a:rPr>
              <a:t>4) Design Reviews</a:t>
            </a:r>
          </a:p>
          <a:p>
            <a:endParaRPr lang="en-US" dirty="0">
              <a:solidFill>
                <a:srgbClr val="00B050"/>
              </a:solidFill>
            </a:endParaRPr>
          </a:p>
        </p:txBody>
      </p:sp>
    </p:spTree>
    <p:extLst>
      <p:ext uri="{BB962C8B-B14F-4D97-AF65-F5344CB8AC3E}">
        <p14:creationId xmlns:p14="http://schemas.microsoft.com/office/powerpoint/2010/main" val="3731970984"/>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lvl="0"/>
            <a:r>
              <a:rPr lang="en-US" b="1" dirty="0">
                <a:solidFill>
                  <a:schemeClr val="accent6">
                    <a:lumMod val="75000"/>
                  </a:schemeClr>
                </a:solidFill>
              </a:rPr>
              <a:t>Walkthrough</a:t>
            </a:r>
            <a:br>
              <a:rPr lang="en-US" b="1" dirty="0">
                <a:solidFill>
                  <a:schemeClr val="accent6">
                    <a:lumMod val="75000"/>
                  </a:schemeClr>
                </a:solidFill>
              </a:rPr>
            </a:br>
            <a:endParaRPr lang="en-US" b="1" dirty="0">
              <a:solidFill>
                <a:schemeClr val="accent6">
                  <a:lumMod val="75000"/>
                </a:schemeClr>
              </a:solidFill>
            </a:endParaRPr>
          </a:p>
        </p:txBody>
      </p:sp>
      <p:sp>
        <p:nvSpPr>
          <p:cNvPr id="3" name="Content Placeholder 2"/>
          <p:cNvSpPr>
            <a:spLocks noGrp="1"/>
          </p:cNvSpPr>
          <p:nvPr>
            <p:ph idx="1"/>
          </p:nvPr>
        </p:nvSpPr>
        <p:spPr/>
        <p:txBody>
          <a:bodyPr/>
          <a:lstStyle/>
          <a:p>
            <a:pPr lvl="0"/>
            <a:r>
              <a:rPr lang="en-US" b="1" dirty="0" smtClean="0">
                <a:solidFill>
                  <a:srgbClr val="00B050"/>
                </a:solidFill>
              </a:rPr>
              <a:t>It </a:t>
            </a:r>
            <a:r>
              <a:rPr lang="en-US" b="1" dirty="0">
                <a:solidFill>
                  <a:srgbClr val="00B050"/>
                </a:solidFill>
              </a:rPr>
              <a:t>is an informal Review ( two or three people will be involved) </a:t>
            </a:r>
          </a:p>
          <a:p>
            <a:pPr lvl="0"/>
            <a:r>
              <a:rPr lang="en-US" b="1" dirty="0" smtClean="0">
                <a:solidFill>
                  <a:srgbClr val="00B050"/>
                </a:solidFill>
              </a:rPr>
              <a:t>Author </a:t>
            </a:r>
            <a:r>
              <a:rPr lang="en-US" b="1" dirty="0">
                <a:solidFill>
                  <a:srgbClr val="00B050"/>
                </a:solidFill>
              </a:rPr>
              <a:t>reads the documents or code and discuss with the Team </a:t>
            </a:r>
            <a:r>
              <a:rPr lang="en-US" b="1" dirty="0" smtClean="0">
                <a:solidFill>
                  <a:srgbClr val="00B050"/>
                </a:solidFill>
              </a:rPr>
              <a:t>Members.</a:t>
            </a:r>
            <a:endParaRPr lang="en-US" b="1" dirty="0">
              <a:solidFill>
                <a:srgbClr val="00B050"/>
              </a:solidFill>
            </a:endParaRPr>
          </a:p>
          <a:p>
            <a:pPr lvl="0"/>
            <a:r>
              <a:rPr lang="en-US" b="1" dirty="0" smtClean="0">
                <a:solidFill>
                  <a:srgbClr val="00B050"/>
                </a:solidFill>
              </a:rPr>
              <a:t>It </a:t>
            </a:r>
            <a:r>
              <a:rPr lang="en-US" b="1" dirty="0">
                <a:solidFill>
                  <a:srgbClr val="00B050"/>
                </a:solidFill>
              </a:rPr>
              <a:t>is not Pre-planned and can be done anytime. </a:t>
            </a:r>
          </a:p>
          <a:p>
            <a:pPr lvl="0"/>
            <a:r>
              <a:rPr lang="en-US" b="1" dirty="0" smtClean="0">
                <a:solidFill>
                  <a:srgbClr val="00B050"/>
                </a:solidFill>
              </a:rPr>
              <a:t>Particular </a:t>
            </a:r>
            <a:r>
              <a:rPr lang="en-US" b="1" dirty="0">
                <a:solidFill>
                  <a:srgbClr val="00B050"/>
                </a:solidFill>
              </a:rPr>
              <a:t>duration is not defined. </a:t>
            </a:r>
          </a:p>
          <a:p>
            <a:endParaRPr lang="en-US" dirty="0">
              <a:solidFill>
                <a:srgbClr val="00B050"/>
              </a:solidFill>
            </a:endParaRPr>
          </a:p>
        </p:txBody>
      </p:sp>
    </p:spTree>
    <p:extLst>
      <p:ext uri="{BB962C8B-B14F-4D97-AF65-F5344CB8AC3E}">
        <p14:creationId xmlns:p14="http://schemas.microsoft.com/office/powerpoint/2010/main" val="6795565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lvl="0"/>
            <a:r>
              <a:rPr lang="en-US" b="1" dirty="0" smtClean="0">
                <a:solidFill>
                  <a:schemeClr val="accent6">
                    <a:lumMod val="75000"/>
                  </a:schemeClr>
                </a:solidFill>
              </a:rPr>
              <a:t>Inspection</a:t>
            </a:r>
            <a:r>
              <a:rPr lang="en-US" b="1" dirty="0">
                <a:solidFill>
                  <a:schemeClr val="accent6">
                    <a:lumMod val="75000"/>
                  </a:schemeClr>
                </a:solidFill>
              </a:rPr>
              <a:t/>
            </a:r>
            <a:br>
              <a:rPr lang="en-US" b="1" dirty="0">
                <a:solidFill>
                  <a:schemeClr val="accent6">
                    <a:lumMod val="75000"/>
                  </a:schemeClr>
                </a:solidFill>
              </a:rPr>
            </a:br>
            <a:endParaRPr lang="en-US" b="1" dirty="0">
              <a:solidFill>
                <a:schemeClr val="accent6">
                  <a:lumMod val="75000"/>
                </a:schemeClr>
              </a:solidFill>
            </a:endParaRPr>
          </a:p>
        </p:txBody>
      </p:sp>
      <p:sp>
        <p:nvSpPr>
          <p:cNvPr id="3" name="Content Placeholder 2"/>
          <p:cNvSpPr>
            <a:spLocks noGrp="1"/>
          </p:cNvSpPr>
          <p:nvPr>
            <p:ph idx="1"/>
          </p:nvPr>
        </p:nvSpPr>
        <p:spPr/>
        <p:txBody>
          <a:bodyPr/>
          <a:lstStyle/>
          <a:p>
            <a:r>
              <a:rPr lang="en-US" b="1" dirty="0" smtClean="0">
                <a:solidFill>
                  <a:srgbClr val="00B050"/>
                </a:solidFill>
              </a:rPr>
              <a:t>It </a:t>
            </a:r>
            <a:r>
              <a:rPr lang="en-US" b="1" dirty="0">
                <a:solidFill>
                  <a:srgbClr val="00B050"/>
                </a:solidFill>
              </a:rPr>
              <a:t>is a formal review (contains several people) </a:t>
            </a:r>
          </a:p>
          <a:p>
            <a:r>
              <a:rPr lang="en-US" b="1" dirty="0" smtClean="0">
                <a:solidFill>
                  <a:srgbClr val="00B050"/>
                </a:solidFill>
              </a:rPr>
              <a:t>Inspection </a:t>
            </a:r>
            <a:r>
              <a:rPr lang="en-US" b="1" dirty="0">
                <a:solidFill>
                  <a:srgbClr val="00B050"/>
                </a:solidFill>
              </a:rPr>
              <a:t>will be scheduled at the proper time. </a:t>
            </a:r>
          </a:p>
          <a:p>
            <a:r>
              <a:rPr lang="en-US" b="1" dirty="0" smtClean="0">
                <a:solidFill>
                  <a:srgbClr val="00B050"/>
                </a:solidFill>
              </a:rPr>
              <a:t>Here </a:t>
            </a:r>
            <a:r>
              <a:rPr lang="en-US" b="1" dirty="0">
                <a:solidFill>
                  <a:srgbClr val="00B050"/>
                </a:solidFill>
              </a:rPr>
              <a:t>3 people ( Reader, Writer, Moderator) are the main persons. </a:t>
            </a:r>
          </a:p>
          <a:p>
            <a:endParaRPr lang="en-US" dirty="0">
              <a:solidFill>
                <a:srgbClr val="00B050"/>
              </a:solidFill>
            </a:endParaRPr>
          </a:p>
        </p:txBody>
      </p:sp>
    </p:spTree>
    <p:extLst>
      <p:ext uri="{BB962C8B-B14F-4D97-AF65-F5344CB8AC3E}">
        <p14:creationId xmlns:p14="http://schemas.microsoft.com/office/powerpoint/2010/main" val="3299556691"/>
      </p:ext>
    </p:extLst>
  </p:cSld>
  <p:clrMapOvr>
    <a:masterClrMapping/>
  </p:clrMapOvr>
  <p:transition spd="slow">
    <p:cover/>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6000" b="1" dirty="0" smtClean="0">
                <a:solidFill>
                  <a:schemeClr val="accent6">
                    <a:lumMod val="75000"/>
                  </a:schemeClr>
                </a:solidFill>
              </a:rPr>
              <a:t>Incremental Integration</a:t>
            </a:r>
            <a:endParaRPr lang="en-US" sz="6000" b="1" dirty="0">
              <a:solidFill>
                <a:schemeClr val="accent6">
                  <a:lumMod val="75000"/>
                </a:schemeClr>
              </a:solidFill>
            </a:endParaRPr>
          </a:p>
        </p:txBody>
      </p:sp>
      <p:sp>
        <p:nvSpPr>
          <p:cNvPr id="3" name="Content Placeholder 2"/>
          <p:cNvSpPr>
            <a:spLocks noGrp="1"/>
          </p:cNvSpPr>
          <p:nvPr>
            <p:ph idx="1"/>
          </p:nvPr>
        </p:nvSpPr>
        <p:spPr/>
        <p:txBody>
          <a:bodyPr/>
          <a:lstStyle/>
          <a:p>
            <a:r>
              <a:rPr lang="en-US" b="1" dirty="0" smtClean="0">
                <a:solidFill>
                  <a:srgbClr val="FF0000"/>
                </a:solidFill>
              </a:rPr>
              <a:t>Incrementally adding the modules and testing the data flow between the modules.</a:t>
            </a:r>
          </a:p>
          <a:p>
            <a:r>
              <a:rPr lang="en-US" b="1" dirty="0" smtClean="0">
                <a:solidFill>
                  <a:srgbClr val="FF0000"/>
                </a:solidFill>
              </a:rPr>
              <a:t>Approaches are  </a:t>
            </a:r>
          </a:p>
          <a:p>
            <a:pPr marL="514350" indent="-514350">
              <a:buFont typeface="+mj-lt"/>
              <a:buAutoNum type="arabicPeriod"/>
            </a:pPr>
            <a:r>
              <a:rPr lang="en-US" b="1" dirty="0" smtClean="0">
                <a:solidFill>
                  <a:srgbClr val="FF0000"/>
                </a:solidFill>
              </a:rPr>
              <a:t>Top Down</a:t>
            </a:r>
          </a:p>
          <a:p>
            <a:pPr marL="514350" indent="-514350">
              <a:buFont typeface="+mj-lt"/>
              <a:buAutoNum type="arabicPeriod"/>
            </a:pPr>
            <a:r>
              <a:rPr lang="en-US" b="1" dirty="0" smtClean="0">
                <a:solidFill>
                  <a:srgbClr val="FF0000"/>
                </a:solidFill>
              </a:rPr>
              <a:t>Bottom Up</a:t>
            </a:r>
            <a:endParaRPr lang="en-US" b="1" dirty="0">
              <a:solidFill>
                <a:srgbClr val="FF0000"/>
              </a:solidFill>
            </a:endParaRPr>
          </a:p>
        </p:txBody>
      </p:sp>
    </p:spTree>
    <p:extLst>
      <p:ext uri="{BB962C8B-B14F-4D97-AF65-F5344CB8AC3E}">
        <p14:creationId xmlns:p14="http://schemas.microsoft.com/office/powerpoint/2010/main" val="6274247"/>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6000" b="1" dirty="0" smtClean="0">
                <a:solidFill>
                  <a:schemeClr val="accent6">
                    <a:lumMod val="75000"/>
                  </a:schemeClr>
                </a:solidFill>
              </a:rPr>
              <a:t>Top down </a:t>
            </a:r>
            <a:endParaRPr lang="en-US" sz="6000" b="1" dirty="0">
              <a:solidFill>
                <a:schemeClr val="accent6">
                  <a:lumMod val="75000"/>
                </a:schemeClr>
              </a:solidFill>
            </a:endParaRPr>
          </a:p>
        </p:txBody>
      </p:sp>
      <p:sp>
        <p:nvSpPr>
          <p:cNvPr id="3" name="Content Placeholder 2"/>
          <p:cNvSpPr>
            <a:spLocks noGrp="1"/>
          </p:cNvSpPr>
          <p:nvPr>
            <p:ph idx="1"/>
          </p:nvPr>
        </p:nvSpPr>
        <p:spPr/>
        <p:txBody>
          <a:bodyPr/>
          <a:lstStyle/>
          <a:p>
            <a:r>
              <a:rPr lang="en-US" b="1" dirty="0" smtClean="0">
                <a:solidFill>
                  <a:srgbClr val="00B050"/>
                </a:solidFill>
              </a:rPr>
              <a:t>Adding the modules, testing the communication between the modules and checking child module is added to the previous module.</a:t>
            </a:r>
            <a:endParaRPr lang="en-US" b="1" dirty="0">
              <a:solidFill>
                <a:srgbClr val="00B050"/>
              </a:solidFill>
            </a:endParaRPr>
          </a:p>
        </p:txBody>
      </p:sp>
      <p:sp>
        <p:nvSpPr>
          <p:cNvPr id="4" name="Rectangle 3"/>
          <p:cNvSpPr/>
          <p:nvPr/>
        </p:nvSpPr>
        <p:spPr>
          <a:xfrm>
            <a:off x="1066800" y="3733800"/>
            <a:ext cx="6705600" cy="28956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1"/>
                </a:solidFill>
              </a:rPr>
              <a:t>Select a phone </a:t>
            </a:r>
          </a:p>
          <a:p>
            <a:pPr algn="ctr"/>
            <a:endParaRPr lang="en-US" dirty="0">
              <a:solidFill>
                <a:schemeClr val="bg1"/>
              </a:solidFill>
            </a:endParaRPr>
          </a:p>
          <a:p>
            <a:pPr algn="ctr"/>
            <a:endParaRPr lang="en-US" dirty="0" smtClean="0">
              <a:solidFill>
                <a:schemeClr val="bg1"/>
              </a:solidFill>
            </a:endParaRPr>
          </a:p>
          <a:p>
            <a:pPr algn="ctr"/>
            <a:r>
              <a:rPr lang="en-US" dirty="0" smtClean="0">
                <a:solidFill>
                  <a:schemeClr val="bg1"/>
                </a:solidFill>
              </a:rPr>
              <a:t>Adding address</a:t>
            </a:r>
          </a:p>
          <a:p>
            <a:pPr algn="ctr"/>
            <a:endParaRPr lang="en-US" dirty="0" smtClean="0">
              <a:solidFill>
                <a:schemeClr val="bg1"/>
              </a:solidFill>
            </a:endParaRPr>
          </a:p>
          <a:p>
            <a:pPr algn="ctr"/>
            <a:endParaRPr lang="en-US" dirty="0">
              <a:solidFill>
                <a:schemeClr val="bg1"/>
              </a:solidFill>
            </a:endParaRPr>
          </a:p>
          <a:p>
            <a:pPr algn="ctr"/>
            <a:r>
              <a:rPr lang="en-US" dirty="0" smtClean="0">
                <a:solidFill>
                  <a:schemeClr val="bg1"/>
                </a:solidFill>
              </a:rPr>
              <a:t>Payment </a:t>
            </a:r>
          </a:p>
        </p:txBody>
      </p:sp>
      <p:cxnSp>
        <p:nvCxnSpPr>
          <p:cNvPr id="6" name="Straight Arrow Connector 5"/>
          <p:cNvCxnSpPr/>
          <p:nvPr/>
        </p:nvCxnSpPr>
        <p:spPr>
          <a:xfrm>
            <a:off x="6324600" y="4158574"/>
            <a:ext cx="0" cy="18288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0" name="Right Arrow 19"/>
          <p:cNvSpPr/>
          <p:nvPr/>
        </p:nvSpPr>
        <p:spPr>
          <a:xfrm rot="5400000">
            <a:off x="4267200" y="4399265"/>
            <a:ext cx="304800"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Down Arrow 20"/>
          <p:cNvSpPr/>
          <p:nvPr/>
        </p:nvSpPr>
        <p:spPr>
          <a:xfrm>
            <a:off x="4135131" y="5284143"/>
            <a:ext cx="484632" cy="31047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20986006"/>
      </p:ext>
    </p:extLst>
  </p:cSld>
  <p:clrMapOvr>
    <a:masterClrMapping/>
  </p:clrMapOvr>
  <p:transition spd="slow">
    <p:wipe/>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6000" b="1" dirty="0" smtClean="0">
                <a:solidFill>
                  <a:schemeClr val="accent6">
                    <a:lumMod val="75000"/>
                  </a:schemeClr>
                </a:solidFill>
              </a:rPr>
              <a:t>Bottom up</a:t>
            </a:r>
            <a:endParaRPr lang="en-US" sz="6000" b="1" dirty="0">
              <a:solidFill>
                <a:schemeClr val="accent6">
                  <a:lumMod val="75000"/>
                </a:schemeClr>
              </a:solidFill>
            </a:endParaRPr>
          </a:p>
        </p:txBody>
      </p:sp>
      <p:sp>
        <p:nvSpPr>
          <p:cNvPr id="3" name="Content Placeholder 2"/>
          <p:cNvSpPr>
            <a:spLocks noGrp="1"/>
          </p:cNvSpPr>
          <p:nvPr>
            <p:ph idx="1"/>
          </p:nvPr>
        </p:nvSpPr>
        <p:spPr/>
        <p:txBody>
          <a:bodyPr/>
          <a:lstStyle/>
          <a:p>
            <a:r>
              <a:rPr lang="en-US" b="1" dirty="0" smtClean="0">
                <a:solidFill>
                  <a:srgbClr val="00B050"/>
                </a:solidFill>
              </a:rPr>
              <a:t>Adding the modules, testing the communication between the modules and checking parent module is added to the previous module. </a:t>
            </a:r>
            <a:endParaRPr lang="en-US" b="1" dirty="0">
              <a:solidFill>
                <a:srgbClr val="00B050"/>
              </a:solidFill>
            </a:endParaRPr>
          </a:p>
        </p:txBody>
      </p:sp>
      <p:sp>
        <p:nvSpPr>
          <p:cNvPr id="4" name="Rounded Rectangle 3"/>
          <p:cNvSpPr/>
          <p:nvPr/>
        </p:nvSpPr>
        <p:spPr>
          <a:xfrm>
            <a:off x="990600" y="3886200"/>
            <a:ext cx="7010400" cy="2743200"/>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Select a phone</a:t>
            </a:r>
          </a:p>
          <a:p>
            <a:pPr algn="ctr"/>
            <a:endParaRPr lang="en-US" dirty="0" smtClean="0"/>
          </a:p>
          <a:p>
            <a:pPr algn="ctr"/>
            <a:endParaRPr lang="en-US" dirty="0"/>
          </a:p>
          <a:p>
            <a:pPr algn="ctr"/>
            <a:r>
              <a:rPr lang="en-US" dirty="0" smtClean="0"/>
              <a:t>Adding  address</a:t>
            </a:r>
          </a:p>
          <a:p>
            <a:pPr algn="ctr"/>
            <a:endParaRPr lang="en-US" dirty="0" smtClean="0"/>
          </a:p>
          <a:p>
            <a:pPr algn="ctr"/>
            <a:endParaRPr lang="en-US" dirty="0"/>
          </a:p>
          <a:p>
            <a:pPr algn="ctr"/>
            <a:r>
              <a:rPr lang="en-US" dirty="0" smtClean="0"/>
              <a:t>Payment </a:t>
            </a:r>
            <a:endParaRPr lang="en-US" dirty="0"/>
          </a:p>
        </p:txBody>
      </p:sp>
      <p:sp>
        <p:nvSpPr>
          <p:cNvPr id="5" name="Down Arrow 4"/>
          <p:cNvSpPr/>
          <p:nvPr/>
        </p:nvSpPr>
        <p:spPr>
          <a:xfrm rot="10800000">
            <a:off x="4253484" y="4572000"/>
            <a:ext cx="484632" cy="53096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ight Arrow 5"/>
          <p:cNvSpPr/>
          <p:nvPr/>
        </p:nvSpPr>
        <p:spPr>
          <a:xfrm rot="16200000">
            <a:off x="4307441" y="5446160"/>
            <a:ext cx="556553"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p:cNvCxnSpPr/>
          <p:nvPr/>
        </p:nvCxnSpPr>
        <p:spPr>
          <a:xfrm flipV="1">
            <a:off x="5867400" y="4419601"/>
            <a:ext cx="0" cy="160020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830100"/>
      </p:ext>
    </p:extLst>
  </p:cSld>
  <p:clrMapOvr>
    <a:masterClrMapping/>
  </p:clrMapOvr>
  <p:transition spd="slow">
    <p:push dir="u"/>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8000" dirty="0" smtClean="0">
                <a:solidFill>
                  <a:schemeClr val="accent6">
                    <a:lumMod val="75000"/>
                  </a:schemeClr>
                </a:solidFill>
              </a:rPr>
              <a:t>System Testing</a:t>
            </a:r>
            <a:endParaRPr lang="en-US" sz="8000" dirty="0">
              <a:solidFill>
                <a:schemeClr val="accent6">
                  <a:lumMod val="75000"/>
                </a:schemeClr>
              </a:solidFill>
            </a:endParaRPr>
          </a:p>
        </p:txBody>
      </p:sp>
      <p:sp>
        <p:nvSpPr>
          <p:cNvPr id="3" name="Content Placeholder 2"/>
          <p:cNvSpPr>
            <a:spLocks noGrp="1"/>
          </p:cNvSpPr>
          <p:nvPr>
            <p:ph idx="1"/>
          </p:nvPr>
        </p:nvSpPr>
        <p:spPr>
          <a:xfrm>
            <a:off x="445723" y="1600201"/>
            <a:ext cx="8229600" cy="4525963"/>
          </a:xfrm>
        </p:spPr>
        <p:txBody>
          <a:bodyPr>
            <a:normAutofit/>
          </a:bodyPr>
          <a:lstStyle/>
          <a:p>
            <a:r>
              <a:rPr lang="en-US" sz="2000" b="1" dirty="0" smtClean="0"/>
              <a:t>There are 4 categories</a:t>
            </a:r>
            <a:endParaRPr lang="en-US" sz="2000" b="1" dirty="0"/>
          </a:p>
        </p:txBody>
      </p:sp>
      <p:sp>
        <p:nvSpPr>
          <p:cNvPr id="4" name="Rectangle 3"/>
          <p:cNvSpPr/>
          <p:nvPr/>
        </p:nvSpPr>
        <p:spPr>
          <a:xfrm>
            <a:off x="2133600" y="1981200"/>
            <a:ext cx="5029200" cy="533400"/>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dirty="0" smtClean="0"/>
              <a:t>GUI  ( graphical user interface ) Testing</a:t>
            </a:r>
            <a:endParaRPr lang="en-US" dirty="0"/>
          </a:p>
        </p:txBody>
      </p:sp>
      <p:sp>
        <p:nvSpPr>
          <p:cNvPr id="5" name="Rectangle 4"/>
          <p:cNvSpPr/>
          <p:nvPr/>
        </p:nvSpPr>
        <p:spPr>
          <a:xfrm>
            <a:off x="2438400" y="3200400"/>
            <a:ext cx="4343400" cy="45720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t>USABILITY TESTING</a:t>
            </a:r>
            <a:endParaRPr lang="en-US" dirty="0"/>
          </a:p>
        </p:txBody>
      </p:sp>
      <p:sp>
        <p:nvSpPr>
          <p:cNvPr id="6" name="Rectangle 5"/>
          <p:cNvSpPr/>
          <p:nvPr/>
        </p:nvSpPr>
        <p:spPr>
          <a:xfrm>
            <a:off x="2667000" y="4419600"/>
            <a:ext cx="4038600" cy="4572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t>Functional Testing</a:t>
            </a:r>
            <a:endParaRPr lang="en-US" dirty="0"/>
          </a:p>
        </p:txBody>
      </p:sp>
      <p:sp>
        <p:nvSpPr>
          <p:cNvPr id="7" name="Rectangle 6"/>
          <p:cNvSpPr/>
          <p:nvPr/>
        </p:nvSpPr>
        <p:spPr>
          <a:xfrm>
            <a:off x="2819400" y="5562600"/>
            <a:ext cx="3581400" cy="4572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Non-Functional Testing</a:t>
            </a:r>
            <a:endParaRPr lang="en-US" dirty="0"/>
          </a:p>
        </p:txBody>
      </p:sp>
      <p:sp>
        <p:nvSpPr>
          <p:cNvPr id="8" name="Down Arrow 7"/>
          <p:cNvSpPr/>
          <p:nvPr/>
        </p:nvSpPr>
        <p:spPr>
          <a:xfrm>
            <a:off x="4495800" y="2514600"/>
            <a:ext cx="484632" cy="6858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Down Arrow 8"/>
          <p:cNvSpPr/>
          <p:nvPr/>
        </p:nvSpPr>
        <p:spPr>
          <a:xfrm>
            <a:off x="4495800" y="3657600"/>
            <a:ext cx="484632" cy="7620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Down Arrow 9"/>
          <p:cNvSpPr/>
          <p:nvPr/>
        </p:nvSpPr>
        <p:spPr>
          <a:xfrm>
            <a:off x="4560521" y="4876800"/>
            <a:ext cx="484632" cy="6858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75684601"/>
      </p:ext>
    </p:extLst>
  </p:cSld>
  <p:clrMapOvr>
    <a:masterClrMapping/>
  </p:clrMapOvr>
  <p:transition spd="slow">
    <p:randomBar dir="vert"/>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6000" b="1" dirty="0" smtClean="0">
                <a:solidFill>
                  <a:schemeClr val="accent6">
                    <a:lumMod val="75000"/>
                  </a:schemeClr>
                </a:solidFill>
              </a:rPr>
              <a:t>GUI                            (graphical user interface)</a:t>
            </a:r>
            <a:endParaRPr lang="en-US" sz="6000" b="1" dirty="0">
              <a:solidFill>
                <a:schemeClr val="accent6">
                  <a:lumMod val="75000"/>
                </a:schemeClr>
              </a:solidFill>
            </a:endParaRPr>
          </a:p>
        </p:txBody>
      </p:sp>
      <p:sp>
        <p:nvSpPr>
          <p:cNvPr id="3" name="Content Placeholder 2"/>
          <p:cNvSpPr>
            <a:spLocks noGrp="1"/>
          </p:cNvSpPr>
          <p:nvPr>
            <p:ph idx="1"/>
          </p:nvPr>
        </p:nvSpPr>
        <p:spPr>
          <a:xfrm>
            <a:off x="457200" y="2362201"/>
            <a:ext cx="8229600" cy="3763963"/>
          </a:xfrm>
        </p:spPr>
        <p:txBody>
          <a:bodyPr/>
          <a:lstStyle/>
          <a:p>
            <a:r>
              <a:rPr lang="en-US" b="1" dirty="0" smtClean="0">
                <a:solidFill>
                  <a:srgbClr val="00B050"/>
                </a:solidFill>
              </a:rPr>
              <a:t>Testing the user interface of the application.</a:t>
            </a:r>
          </a:p>
          <a:p>
            <a:r>
              <a:rPr lang="en-US" b="1" dirty="0" smtClean="0">
                <a:solidFill>
                  <a:srgbClr val="00B050"/>
                </a:solidFill>
              </a:rPr>
              <a:t>It includes elements such as Buttons, colors, fonts,  icons, sizes. </a:t>
            </a:r>
            <a:endParaRPr lang="en-US" b="1" dirty="0">
              <a:solidFill>
                <a:srgbClr val="00B050"/>
              </a:solidFill>
            </a:endParaRPr>
          </a:p>
        </p:txBody>
      </p:sp>
    </p:spTree>
    <p:extLst>
      <p:ext uri="{BB962C8B-B14F-4D97-AF65-F5344CB8AC3E}">
        <p14:creationId xmlns:p14="http://schemas.microsoft.com/office/powerpoint/2010/main" val="3479296220"/>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6000" b="1" dirty="0" smtClean="0">
                <a:solidFill>
                  <a:schemeClr val="accent6">
                    <a:lumMod val="75000"/>
                  </a:schemeClr>
                </a:solidFill>
              </a:rPr>
              <a:t>USABILITY TESTING</a:t>
            </a:r>
            <a:endParaRPr lang="en-US" sz="6000" b="1" dirty="0">
              <a:solidFill>
                <a:schemeClr val="accent6">
                  <a:lumMod val="75000"/>
                </a:schemeClr>
              </a:solidFill>
            </a:endParaRPr>
          </a:p>
        </p:txBody>
      </p:sp>
      <p:sp>
        <p:nvSpPr>
          <p:cNvPr id="3" name="Content Placeholder 2"/>
          <p:cNvSpPr>
            <a:spLocks noGrp="1"/>
          </p:cNvSpPr>
          <p:nvPr>
            <p:ph idx="1"/>
          </p:nvPr>
        </p:nvSpPr>
        <p:spPr>
          <a:xfrm>
            <a:off x="457200" y="2438401"/>
            <a:ext cx="8229600" cy="3687763"/>
          </a:xfrm>
        </p:spPr>
        <p:txBody>
          <a:bodyPr/>
          <a:lstStyle/>
          <a:p>
            <a:r>
              <a:rPr lang="en-US" b="1" dirty="0" smtClean="0">
                <a:solidFill>
                  <a:srgbClr val="00B050"/>
                </a:solidFill>
              </a:rPr>
              <a:t>It will check how easily the user is able to access the Application.</a:t>
            </a:r>
            <a:endParaRPr lang="en-US" b="1" dirty="0">
              <a:solidFill>
                <a:srgbClr val="00B050"/>
              </a:solidFill>
            </a:endParaRPr>
          </a:p>
        </p:txBody>
      </p:sp>
    </p:spTree>
    <p:extLst>
      <p:ext uri="{BB962C8B-B14F-4D97-AF65-F5344CB8AC3E}">
        <p14:creationId xmlns:p14="http://schemas.microsoft.com/office/powerpoint/2010/main" val="2934486842"/>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401762"/>
          </a:xfrm>
        </p:spPr>
        <p:txBody>
          <a:bodyPr>
            <a:noAutofit/>
          </a:bodyPr>
          <a:lstStyle/>
          <a:p>
            <a:r>
              <a:rPr lang="en-US" sz="6000" b="1" dirty="0" smtClean="0">
                <a:solidFill>
                  <a:schemeClr val="accent6">
                    <a:lumMod val="75000"/>
                  </a:schemeClr>
                </a:solidFill>
              </a:rPr>
              <a:t>Functional </a:t>
            </a:r>
            <a:r>
              <a:rPr lang="en-US" sz="6000" b="1" dirty="0">
                <a:solidFill>
                  <a:schemeClr val="accent6">
                    <a:lumMod val="75000"/>
                  </a:schemeClr>
                </a:solidFill>
              </a:rPr>
              <a:t>Testing</a:t>
            </a:r>
            <a:br>
              <a:rPr lang="en-US" sz="6000" b="1" dirty="0">
                <a:solidFill>
                  <a:schemeClr val="accent6">
                    <a:lumMod val="75000"/>
                  </a:schemeClr>
                </a:solidFill>
              </a:rPr>
            </a:br>
            <a:endParaRPr lang="en-US" sz="6000" b="1" dirty="0">
              <a:solidFill>
                <a:schemeClr val="accent6">
                  <a:lumMod val="75000"/>
                </a:schemeClr>
              </a:solidFill>
            </a:endParaRPr>
          </a:p>
        </p:txBody>
      </p:sp>
      <p:sp>
        <p:nvSpPr>
          <p:cNvPr id="3" name="Content Placeholder 2"/>
          <p:cNvSpPr>
            <a:spLocks noGrp="1"/>
          </p:cNvSpPr>
          <p:nvPr>
            <p:ph idx="1"/>
          </p:nvPr>
        </p:nvSpPr>
        <p:spPr/>
        <p:txBody>
          <a:bodyPr>
            <a:normAutofit fontScale="92500" lnSpcReduction="20000"/>
          </a:bodyPr>
          <a:lstStyle/>
          <a:p>
            <a:r>
              <a:rPr lang="en-US" b="1" dirty="0" smtClean="0">
                <a:solidFill>
                  <a:srgbClr val="00B050"/>
                </a:solidFill>
              </a:rPr>
              <a:t>It checks the Actual </a:t>
            </a:r>
            <a:r>
              <a:rPr lang="en-US" b="1" dirty="0">
                <a:solidFill>
                  <a:srgbClr val="00B050"/>
                </a:solidFill>
              </a:rPr>
              <a:t>B</a:t>
            </a:r>
            <a:r>
              <a:rPr lang="en-US" b="1" dirty="0" smtClean="0">
                <a:solidFill>
                  <a:srgbClr val="00B050"/>
                </a:solidFill>
              </a:rPr>
              <a:t>ehavior of the Application. </a:t>
            </a:r>
          </a:p>
          <a:p>
            <a:r>
              <a:rPr lang="en-US" b="1" dirty="0" smtClean="0">
                <a:solidFill>
                  <a:srgbClr val="00B050"/>
                </a:solidFill>
              </a:rPr>
              <a:t>Functional testing focuses on how your feature will work.</a:t>
            </a:r>
          </a:p>
          <a:p>
            <a:r>
              <a:rPr lang="en-US" b="1" dirty="0" smtClean="0">
                <a:solidFill>
                  <a:srgbClr val="00B050"/>
                </a:solidFill>
              </a:rPr>
              <a:t>Functional testing Categories are</a:t>
            </a:r>
          </a:p>
          <a:p>
            <a:pPr marL="514350" indent="-514350">
              <a:buFont typeface="+mj-lt"/>
              <a:buAutoNum type="arabicPeriod"/>
            </a:pPr>
            <a:r>
              <a:rPr lang="en-US" b="1" dirty="0" smtClean="0">
                <a:solidFill>
                  <a:srgbClr val="C00000"/>
                </a:solidFill>
              </a:rPr>
              <a:t>Object and Properties Testing.</a:t>
            </a:r>
          </a:p>
          <a:p>
            <a:pPr marL="514350" indent="-514350">
              <a:buFont typeface="+mj-lt"/>
              <a:buAutoNum type="arabicPeriod"/>
            </a:pPr>
            <a:r>
              <a:rPr lang="en-US" b="1" dirty="0" smtClean="0">
                <a:solidFill>
                  <a:srgbClr val="FF0000"/>
                </a:solidFill>
              </a:rPr>
              <a:t>Database Testing.</a:t>
            </a:r>
          </a:p>
          <a:p>
            <a:pPr marL="514350" indent="-514350">
              <a:buFont typeface="+mj-lt"/>
              <a:buAutoNum type="arabicPeriod"/>
            </a:pPr>
            <a:r>
              <a:rPr lang="en-US" b="1" dirty="0" smtClean="0">
                <a:solidFill>
                  <a:srgbClr val="FFC000"/>
                </a:solidFill>
              </a:rPr>
              <a:t>Error handling Testing.</a:t>
            </a:r>
          </a:p>
          <a:p>
            <a:pPr marL="514350" indent="-514350">
              <a:buFont typeface="+mj-lt"/>
              <a:buAutoNum type="arabicPeriod"/>
            </a:pPr>
            <a:r>
              <a:rPr lang="en-US" b="1" dirty="0" smtClean="0">
                <a:solidFill>
                  <a:srgbClr val="0070C0"/>
                </a:solidFill>
              </a:rPr>
              <a:t>Calculation and Manipulation </a:t>
            </a:r>
            <a:r>
              <a:rPr lang="en-US" b="1" dirty="0">
                <a:solidFill>
                  <a:srgbClr val="0070C0"/>
                </a:solidFill>
              </a:rPr>
              <a:t>T</a:t>
            </a:r>
            <a:r>
              <a:rPr lang="en-US" b="1" dirty="0" smtClean="0">
                <a:solidFill>
                  <a:srgbClr val="0070C0"/>
                </a:solidFill>
              </a:rPr>
              <a:t>esting.</a:t>
            </a:r>
          </a:p>
          <a:p>
            <a:pPr marL="514350" indent="-514350">
              <a:buFont typeface="+mj-lt"/>
              <a:buAutoNum type="arabicPeriod"/>
            </a:pPr>
            <a:r>
              <a:rPr lang="en-US" b="1" dirty="0" smtClean="0">
                <a:solidFill>
                  <a:srgbClr val="00B050"/>
                </a:solidFill>
              </a:rPr>
              <a:t>Links Existence and Links Execution.</a:t>
            </a:r>
          </a:p>
          <a:p>
            <a:pPr marL="514350" indent="-514350">
              <a:buFont typeface="+mj-lt"/>
              <a:buAutoNum type="arabicPeriod"/>
            </a:pPr>
            <a:r>
              <a:rPr lang="en-US" b="1" dirty="0" smtClean="0">
                <a:solidFill>
                  <a:srgbClr val="00B0F0"/>
                </a:solidFill>
              </a:rPr>
              <a:t>Cookies and Session.</a:t>
            </a:r>
            <a:endParaRPr lang="en-US" b="1" dirty="0">
              <a:solidFill>
                <a:srgbClr val="00B0F0"/>
              </a:solidFill>
            </a:endParaRPr>
          </a:p>
        </p:txBody>
      </p:sp>
    </p:spTree>
    <p:extLst>
      <p:ext uri="{BB962C8B-B14F-4D97-AF65-F5344CB8AC3E}">
        <p14:creationId xmlns:p14="http://schemas.microsoft.com/office/powerpoint/2010/main" val="1868064657"/>
      </p:ext>
    </p:extLst>
  </p:cSld>
  <p:clrMapOvr>
    <a:masterClrMapping/>
  </p:clrMapOvr>
  <p:transition spd="slow">
    <p:push dir="u"/>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800" b="1" dirty="0" smtClean="0">
                <a:solidFill>
                  <a:schemeClr val="accent6">
                    <a:lumMod val="75000"/>
                  </a:schemeClr>
                </a:solidFill>
              </a:rPr>
              <a:t>Application Software.</a:t>
            </a:r>
            <a:r>
              <a:rPr lang="en-US" sz="4800" dirty="0" smtClean="0"/>
              <a:t/>
            </a:r>
            <a:br>
              <a:rPr lang="en-US" sz="4800" dirty="0" smtClean="0"/>
            </a:br>
            <a:endParaRPr lang="en-US" sz="4800" dirty="0"/>
          </a:p>
        </p:txBody>
      </p:sp>
      <p:sp>
        <p:nvSpPr>
          <p:cNvPr id="3" name="Content Placeholder 2"/>
          <p:cNvSpPr>
            <a:spLocks noGrp="1"/>
          </p:cNvSpPr>
          <p:nvPr>
            <p:ph idx="1"/>
          </p:nvPr>
        </p:nvSpPr>
        <p:spPr/>
        <p:txBody>
          <a:bodyPr/>
          <a:lstStyle/>
          <a:p>
            <a:r>
              <a:rPr lang="en-US" b="1" dirty="0" smtClean="0">
                <a:solidFill>
                  <a:srgbClr val="00B050"/>
                </a:solidFill>
              </a:rPr>
              <a:t>Here in Application software we have 3 types.</a:t>
            </a:r>
          </a:p>
          <a:p>
            <a:r>
              <a:rPr lang="en-US" b="1" dirty="0">
                <a:solidFill>
                  <a:srgbClr val="00B050"/>
                </a:solidFill>
              </a:rPr>
              <a:t>Web </a:t>
            </a:r>
            <a:r>
              <a:rPr lang="en-US" b="1" dirty="0" smtClean="0">
                <a:solidFill>
                  <a:srgbClr val="00B050"/>
                </a:solidFill>
              </a:rPr>
              <a:t>Application</a:t>
            </a:r>
          </a:p>
          <a:p>
            <a:r>
              <a:rPr lang="en-US" b="1" dirty="0" smtClean="0">
                <a:solidFill>
                  <a:srgbClr val="00B050"/>
                </a:solidFill>
              </a:rPr>
              <a:t> </a:t>
            </a:r>
            <a:r>
              <a:rPr lang="en-US" b="1" dirty="0">
                <a:solidFill>
                  <a:srgbClr val="00B050"/>
                </a:solidFill>
              </a:rPr>
              <a:t>Mobile </a:t>
            </a:r>
            <a:r>
              <a:rPr lang="en-US" b="1" dirty="0" smtClean="0">
                <a:solidFill>
                  <a:srgbClr val="00B050"/>
                </a:solidFill>
              </a:rPr>
              <a:t>Application</a:t>
            </a:r>
          </a:p>
          <a:p>
            <a:r>
              <a:rPr lang="en-US" b="1" dirty="0" smtClean="0">
                <a:solidFill>
                  <a:srgbClr val="00B050"/>
                </a:solidFill>
              </a:rPr>
              <a:t> </a:t>
            </a:r>
            <a:r>
              <a:rPr lang="en-US" b="1" dirty="0">
                <a:solidFill>
                  <a:srgbClr val="00B050"/>
                </a:solidFill>
              </a:rPr>
              <a:t>Desktop Application</a:t>
            </a:r>
          </a:p>
          <a:p>
            <a:endParaRPr lang="en-US" dirty="0"/>
          </a:p>
        </p:txBody>
      </p:sp>
    </p:spTree>
    <p:extLst>
      <p:ext uri="{BB962C8B-B14F-4D97-AF65-F5344CB8AC3E}">
        <p14:creationId xmlns:p14="http://schemas.microsoft.com/office/powerpoint/2010/main" val="113741295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solidFill>
                  <a:schemeClr val="accent6">
                    <a:lumMod val="75000"/>
                  </a:schemeClr>
                </a:solidFill>
              </a:rPr>
              <a:t>1)Object </a:t>
            </a:r>
            <a:r>
              <a:rPr lang="en-US" b="1" dirty="0">
                <a:solidFill>
                  <a:schemeClr val="accent6">
                    <a:lumMod val="75000"/>
                  </a:schemeClr>
                </a:solidFill>
              </a:rPr>
              <a:t>and Properties Testing.</a:t>
            </a:r>
            <a:br>
              <a:rPr lang="en-US" b="1" dirty="0">
                <a:solidFill>
                  <a:schemeClr val="accent6">
                    <a:lumMod val="75000"/>
                  </a:schemeClr>
                </a:solidFill>
              </a:rPr>
            </a:br>
            <a:endParaRPr lang="en-US" b="1" dirty="0">
              <a:solidFill>
                <a:schemeClr val="accent6">
                  <a:lumMod val="75000"/>
                </a:schemeClr>
              </a:solidFill>
            </a:endParaRPr>
          </a:p>
        </p:txBody>
      </p:sp>
      <p:sp>
        <p:nvSpPr>
          <p:cNvPr id="3" name="Content Placeholder 2"/>
          <p:cNvSpPr>
            <a:spLocks noGrp="1"/>
          </p:cNvSpPr>
          <p:nvPr>
            <p:ph idx="1"/>
          </p:nvPr>
        </p:nvSpPr>
        <p:spPr/>
        <p:txBody>
          <a:bodyPr/>
          <a:lstStyle/>
          <a:p>
            <a:r>
              <a:rPr lang="en-US" b="1" dirty="0" smtClean="0">
                <a:solidFill>
                  <a:srgbClr val="00B050"/>
                </a:solidFill>
              </a:rPr>
              <a:t>Check the properties of the objects present on the Application are not.</a:t>
            </a:r>
          </a:p>
          <a:p>
            <a:r>
              <a:rPr lang="en-US" b="1" dirty="0" smtClean="0">
                <a:solidFill>
                  <a:srgbClr val="00B050"/>
                </a:solidFill>
              </a:rPr>
              <a:t>Ex: Enable, Disable, Visible.</a:t>
            </a:r>
            <a:endParaRPr lang="en-US" b="1" dirty="0">
              <a:solidFill>
                <a:srgbClr val="00B050"/>
              </a:solidFill>
            </a:endParaRPr>
          </a:p>
        </p:txBody>
      </p:sp>
    </p:spTree>
    <p:extLst>
      <p:ext uri="{BB962C8B-B14F-4D97-AF65-F5344CB8AC3E}">
        <p14:creationId xmlns:p14="http://schemas.microsoft.com/office/powerpoint/2010/main" val="799439740"/>
      </p:ext>
    </p:extLst>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spd="slow">
        <p:fade/>
      </p:transition>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chemeClr val="accent6">
                    <a:lumMod val="75000"/>
                  </a:schemeClr>
                </a:solidFill>
              </a:rPr>
              <a:t>2)Database </a:t>
            </a:r>
            <a:r>
              <a:rPr lang="en-US" b="1" dirty="0">
                <a:solidFill>
                  <a:schemeClr val="accent6">
                    <a:lumMod val="75000"/>
                  </a:schemeClr>
                </a:solidFill>
              </a:rPr>
              <a:t>Testing</a:t>
            </a:r>
          </a:p>
        </p:txBody>
      </p:sp>
      <p:sp>
        <p:nvSpPr>
          <p:cNvPr id="3" name="Content Placeholder 2"/>
          <p:cNvSpPr>
            <a:spLocks noGrp="1"/>
          </p:cNvSpPr>
          <p:nvPr>
            <p:ph idx="1"/>
          </p:nvPr>
        </p:nvSpPr>
        <p:spPr/>
        <p:txBody>
          <a:bodyPr/>
          <a:lstStyle/>
          <a:p>
            <a:r>
              <a:rPr lang="en-US" b="1" dirty="0" smtClean="0">
                <a:solidFill>
                  <a:srgbClr val="00B050"/>
                </a:solidFill>
              </a:rPr>
              <a:t>Data base is an organized collection of structured information (</a:t>
            </a:r>
            <a:r>
              <a:rPr lang="en-US" b="1" dirty="0">
                <a:solidFill>
                  <a:srgbClr val="00B050"/>
                </a:solidFill>
              </a:rPr>
              <a:t>S</a:t>
            </a:r>
            <a:r>
              <a:rPr lang="en-US" b="1" dirty="0" smtClean="0">
                <a:solidFill>
                  <a:srgbClr val="00B050"/>
                </a:solidFill>
              </a:rPr>
              <a:t>torage Location) A database.</a:t>
            </a:r>
            <a:endParaRPr lang="en-US" b="1" dirty="0">
              <a:solidFill>
                <a:srgbClr val="00B050"/>
              </a:solidFill>
            </a:endParaRPr>
          </a:p>
        </p:txBody>
      </p:sp>
    </p:spTree>
    <p:extLst>
      <p:ext uri="{BB962C8B-B14F-4D97-AF65-F5344CB8AC3E}">
        <p14:creationId xmlns:p14="http://schemas.microsoft.com/office/powerpoint/2010/main" val="1611374592"/>
      </p:ext>
    </p:extLst>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spd="slow">
        <p:fade/>
      </p:transition>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solidFill>
                  <a:schemeClr val="accent6">
                    <a:lumMod val="75000"/>
                  </a:schemeClr>
                </a:solidFill>
              </a:rPr>
              <a:t>3)Error </a:t>
            </a:r>
            <a:r>
              <a:rPr lang="en-US" b="1" dirty="0">
                <a:solidFill>
                  <a:schemeClr val="accent6">
                    <a:lumMod val="75000"/>
                  </a:schemeClr>
                </a:solidFill>
              </a:rPr>
              <a:t>handling Testing.</a:t>
            </a:r>
            <a:br>
              <a:rPr lang="en-US" b="1" dirty="0">
                <a:solidFill>
                  <a:schemeClr val="accent6">
                    <a:lumMod val="75000"/>
                  </a:schemeClr>
                </a:solidFill>
              </a:rPr>
            </a:br>
            <a:endParaRPr lang="en-US" b="1" dirty="0">
              <a:solidFill>
                <a:schemeClr val="accent6">
                  <a:lumMod val="75000"/>
                </a:schemeClr>
              </a:solidFill>
            </a:endParaRPr>
          </a:p>
        </p:txBody>
      </p:sp>
      <p:sp>
        <p:nvSpPr>
          <p:cNvPr id="3" name="Content Placeholder 2"/>
          <p:cNvSpPr>
            <a:spLocks noGrp="1"/>
          </p:cNvSpPr>
          <p:nvPr>
            <p:ph idx="1"/>
          </p:nvPr>
        </p:nvSpPr>
        <p:spPr/>
        <p:txBody>
          <a:bodyPr/>
          <a:lstStyle/>
          <a:p>
            <a:r>
              <a:rPr lang="en-US" b="1" dirty="0" smtClean="0">
                <a:solidFill>
                  <a:srgbClr val="00B050"/>
                </a:solidFill>
              </a:rPr>
              <a:t>Tester verifies the error message while performing incorrect action on the application.</a:t>
            </a:r>
          </a:p>
          <a:p>
            <a:r>
              <a:rPr lang="en-US" b="1" dirty="0" smtClean="0">
                <a:solidFill>
                  <a:srgbClr val="00B050"/>
                </a:solidFill>
              </a:rPr>
              <a:t>It should be readable in simple language.</a:t>
            </a:r>
          </a:p>
          <a:p>
            <a:r>
              <a:rPr lang="en-US" b="1" dirty="0" smtClean="0">
                <a:solidFill>
                  <a:srgbClr val="00B050"/>
                </a:solidFill>
              </a:rPr>
              <a:t>Incorrect are Invalid data.</a:t>
            </a:r>
            <a:endParaRPr lang="en-US" b="1" dirty="0">
              <a:solidFill>
                <a:srgbClr val="00B050"/>
              </a:solidFill>
            </a:endParaRPr>
          </a:p>
        </p:txBody>
      </p:sp>
    </p:spTree>
    <p:extLst>
      <p:ext uri="{BB962C8B-B14F-4D97-AF65-F5344CB8AC3E}">
        <p14:creationId xmlns:p14="http://schemas.microsoft.com/office/powerpoint/2010/main" val="906542922"/>
      </p:ext>
    </p:extLst>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325562"/>
          </a:xfrm>
        </p:spPr>
        <p:txBody>
          <a:bodyPr>
            <a:normAutofit fontScale="90000"/>
          </a:bodyPr>
          <a:lstStyle/>
          <a:p>
            <a:r>
              <a:rPr lang="en-US" b="1" dirty="0" smtClean="0">
                <a:solidFill>
                  <a:schemeClr val="accent6">
                    <a:lumMod val="75000"/>
                  </a:schemeClr>
                </a:solidFill>
              </a:rPr>
              <a:t>4)Calculation </a:t>
            </a:r>
            <a:r>
              <a:rPr lang="en-US" b="1" dirty="0">
                <a:solidFill>
                  <a:schemeClr val="accent6">
                    <a:lumMod val="75000"/>
                  </a:schemeClr>
                </a:solidFill>
              </a:rPr>
              <a:t>and Manipulation Testing.</a:t>
            </a:r>
            <a:br>
              <a:rPr lang="en-US" b="1" dirty="0">
                <a:solidFill>
                  <a:schemeClr val="accent6">
                    <a:lumMod val="75000"/>
                  </a:schemeClr>
                </a:solidFill>
              </a:rPr>
            </a:br>
            <a:endParaRPr lang="en-US" b="1" dirty="0">
              <a:solidFill>
                <a:schemeClr val="accent6">
                  <a:lumMod val="75000"/>
                </a:schemeClr>
              </a:solidFill>
            </a:endParaRPr>
          </a:p>
        </p:txBody>
      </p:sp>
      <p:sp>
        <p:nvSpPr>
          <p:cNvPr id="3" name="Content Placeholder 2"/>
          <p:cNvSpPr>
            <a:spLocks noGrp="1"/>
          </p:cNvSpPr>
          <p:nvPr>
            <p:ph idx="1"/>
          </p:nvPr>
        </p:nvSpPr>
        <p:spPr/>
        <p:txBody>
          <a:bodyPr/>
          <a:lstStyle/>
          <a:p>
            <a:r>
              <a:rPr lang="en-US" b="1" dirty="0" smtClean="0">
                <a:solidFill>
                  <a:srgbClr val="00B050"/>
                </a:solidFill>
              </a:rPr>
              <a:t>Tester should check the calculations.</a:t>
            </a:r>
            <a:endParaRPr lang="en-US" b="1" dirty="0">
              <a:solidFill>
                <a:srgbClr val="00B050"/>
              </a:solidFill>
            </a:endParaRPr>
          </a:p>
        </p:txBody>
      </p:sp>
    </p:spTree>
    <p:extLst>
      <p:ext uri="{BB962C8B-B14F-4D97-AF65-F5344CB8AC3E}">
        <p14:creationId xmlns:p14="http://schemas.microsoft.com/office/powerpoint/2010/main" val="1476140859"/>
      </p:ext>
    </p:extLst>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spd="slow">
        <p:fade/>
      </p:transition>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solidFill>
                  <a:schemeClr val="accent6">
                    <a:lumMod val="75000"/>
                  </a:schemeClr>
                </a:solidFill>
              </a:rPr>
              <a:t>5)Links </a:t>
            </a:r>
            <a:r>
              <a:rPr lang="en-US" b="1" dirty="0">
                <a:solidFill>
                  <a:schemeClr val="accent6">
                    <a:lumMod val="75000"/>
                  </a:schemeClr>
                </a:solidFill>
              </a:rPr>
              <a:t>Existence and Links Execution.</a:t>
            </a:r>
            <a:br>
              <a:rPr lang="en-US" b="1" dirty="0">
                <a:solidFill>
                  <a:schemeClr val="accent6">
                    <a:lumMod val="75000"/>
                  </a:schemeClr>
                </a:solidFill>
              </a:rPr>
            </a:br>
            <a:endParaRPr lang="en-US" b="1" dirty="0">
              <a:solidFill>
                <a:schemeClr val="accent6">
                  <a:lumMod val="75000"/>
                </a:schemeClr>
              </a:solidFill>
            </a:endParaRPr>
          </a:p>
        </p:txBody>
      </p:sp>
      <p:sp>
        <p:nvSpPr>
          <p:cNvPr id="3" name="Content Placeholder 2"/>
          <p:cNvSpPr>
            <a:spLocks noGrp="1"/>
          </p:cNvSpPr>
          <p:nvPr>
            <p:ph idx="1"/>
          </p:nvPr>
        </p:nvSpPr>
        <p:spPr/>
        <p:txBody>
          <a:bodyPr/>
          <a:lstStyle/>
          <a:p>
            <a:r>
              <a:rPr lang="en-US" b="1" dirty="0" smtClean="0">
                <a:solidFill>
                  <a:srgbClr val="00B050"/>
                </a:solidFill>
              </a:rPr>
              <a:t>Where exactly the links are placed links are Navigating to proper page.</a:t>
            </a:r>
            <a:endParaRPr lang="en-US" b="1" dirty="0">
              <a:solidFill>
                <a:srgbClr val="00B050"/>
              </a:solidFill>
            </a:endParaRPr>
          </a:p>
        </p:txBody>
      </p:sp>
    </p:spTree>
    <p:extLst>
      <p:ext uri="{BB962C8B-B14F-4D97-AF65-F5344CB8AC3E}">
        <p14:creationId xmlns:p14="http://schemas.microsoft.com/office/powerpoint/2010/main" val="1032497973"/>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solidFill>
                  <a:schemeClr val="accent6">
                    <a:lumMod val="75000"/>
                  </a:schemeClr>
                </a:solidFill>
              </a:rPr>
              <a:t>6)Cookies </a:t>
            </a:r>
            <a:r>
              <a:rPr lang="en-US" b="1" dirty="0">
                <a:solidFill>
                  <a:schemeClr val="accent6">
                    <a:lumMod val="75000"/>
                  </a:schemeClr>
                </a:solidFill>
              </a:rPr>
              <a:t>and Session.</a:t>
            </a:r>
            <a:br>
              <a:rPr lang="en-US" b="1" dirty="0">
                <a:solidFill>
                  <a:schemeClr val="accent6">
                    <a:lumMod val="75000"/>
                  </a:schemeClr>
                </a:solidFill>
              </a:rPr>
            </a:br>
            <a:endParaRPr lang="en-US" b="1" dirty="0">
              <a:solidFill>
                <a:schemeClr val="accent6">
                  <a:lumMod val="75000"/>
                </a:schemeClr>
              </a:solidFill>
            </a:endParaRPr>
          </a:p>
        </p:txBody>
      </p:sp>
      <p:sp>
        <p:nvSpPr>
          <p:cNvPr id="3" name="Content Placeholder 2"/>
          <p:cNvSpPr>
            <a:spLocks noGrp="1"/>
          </p:cNvSpPr>
          <p:nvPr>
            <p:ph idx="1"/>
          </p:nvPr>
        </p:nvSpPr>
        <p:spPr/>
        <p:txBody>
          <a:bodyPr>
            <a:normAutofit lnSpcReduction="10000"/>
          </a:bodyPr>
          <a:lstStyle/>
          <a:p>
            <a:r>
              <a:rPr lang="en-US" b="1" dirty="0" smtClean="0">
                <a:solidFill>
                  <a:srgbClr val="00B050"/>
                </a:solidFill>
              </a:rPr>
              <a:t>Cookies are temporary files created by the browser.</a:t>
            </a:r>
          </a:p>
          <a:p>
            <a:r>
              <a:rPr lang="en-US" b="1" dirty="0" smtClean="0">
                <a:solidFill>
                  <a:srgbClr val="00B050"/>
                </a:solidFill>
              </a:rPr>
              <a:t>Sessions are used for security purpose.</a:t>
            </a:r>
          </a:p>
          <a:p>
            <a:pPr marL="0" indent="0">
              <a:buNone/>
            </a:pPr>
            <a:r>
              <a:rPr lang="en-US" b="1" dirty="0" smtClean="0">
                <a:solidFill>
                  <a:srgbClr val="00B050"/>
                </a:solidFill>
              </a:rPr>
              <a:t>    Ex:  In banking application when the page is                        not used for certain time it will expire. </a:t>
            </a:r>
          </a:p>
          <a:p>
            <a:r>
              <a:rPr lang="en-US" b="1" dirty="0">
                <a:solidFill>
                  <a:srgbClr val="00B050"/>
                </a:solidFill>
              </a:rPr>
              <a:t> T</a:t>
            </a:r>
            <a:r>
              <a:rPr lang="en-US" b="1" dirty="0" smtClean="0">
                <a:solidFill>
                  <a:srgbClr val="00B050"/>
                </a:solidFill>
              </a:rPr>
              <a:t>ester will check whether its log outing on given time period are not.</a:t>
            </a:r>
          </a:p>
          <a:p>
            <a:r>
              <a:rPr lang="en-US" b="1" dirty="0" smtClean="0">
                <a:solidFill>
                  <a:srgbClr val="00B050"/>
                </a:solidFill>
              </a:rPr>
              <a:t>Testers will check whether cookies are creating are not.</a:t>
            </a:r>
            <a:endParaRPr lang="en-US" b="1" dirty="0">
              <a:solidFill>
                <a:srgbClr val="00B050"/>
              </a:solidFill>
            </a:endParaRPr>
          </a:p>
        </p:txBody>
      </p:sp>
    </p:spTree>
    <p:extLst>
      <p:ext uri="{BB962C8B-B14F-4D97-AF65-F5344CB8AC3E}">
        <p14:creationId xmlns:p14="http://schemas.microsoft.com/office/powerpoint/2010/main" val="2770751572"/>
      </p:ext>
    </p:extLst>
  </p:cSld>
  <p:clrMapOvr>
    <a:masterClrMapping/>
  </p:clrMapOvr>
  <mc:AlternateContent xmlns:mc="http://schemas.openxmlformats.org/markup-compatibility/2006" xmlns:p14="http://schemas.microsoft.com/office/powerpoint/2010/main">
    <mc:Choice Requires="p14">
      <p:transition spd="slow" p14:dur="3000">
        <p14:shred/>
      </p:transition>
    </mc:Choice>
    <mc:Fallback xmlns="">
      <p:transition spd="slow">
        <p:fade/>
      </p:transition>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325562"/>
          </a:xfrm>
        </p:spPr>
        <p:txBody>
          <a:bodyPr>
            <a:noAutofit/>
          </a:bodyPr>
          <a:lstStyle/>
          <a:p>
            <a:r>
              <a:rPr lang="en-US" sz="6000" b="1" dirty="0">
                <a:solidFill>
                  <a:schemeClr val="accent6">
                    <a:lumMod val="75000"/>
                  </a:schemeClr>
                </a:solidFill>
              </a:rPr>
              <a:t>Non-Functional </a:t>
            </a:r>
            <a:r>
              <a:rPr lang="en-US" sz="6000" b="1" dirty="0" smtClean="0">
                <a:solidFill>
                  <a:schemeClr val="accent6">
                    <a:lumMod val="75000"/>
                  </a:schemeClr>
                </a:solidFill>
              </a:rPr>
              <a:t>Testing </a:t>
            </a:r>
            <a:r>
              <a:rPr lang="en-US" sz="6000" b="1" dirty="0">
                <a:solidFill>
                  <a:schemeClr val="accent6">
                    <a:lumMod val="75000"/>
                  </a:schemeClr>
                </a:solidFill>
              </a:rPr>
              <a:t/>
            </a:r>
            <a:br>
              <a:rPr lang="en-US" sz="6000" b="1" dirty="0">
                <a:solidFill>
                  <a:schemeClr val="accent6">
                    <a:lumMod val="75000"/>
                  </a:schemeClr>
                </a:solidFill>
              </a:rPr>
            </a:br>
            <a:endParaRPr lang="en-US" sz="6000" b="1" dirty="0">
              <a:solidFill>
                <a:schemeClr val="accent6">
                  <a:lumMod val="75000"/>
                </a:schemeClr>
              </a:solidFill>
            </a:endParaRPr>
          </a:p>
        </p:txBody>
      </p:sp>
      <p:sp>
        <p:nvSpPr>
          <p:cNvPr id="3" name="Content Placeholder 2"/>
          <p:cNvSpPr>
            <a:spLocks noGrp="1"/>
          </p:cNvSpPr>
          <p:nvPr>
            <p:ph idx="1"/>
          </p:nvPr>
        </p:nvSpPr>
        <p:spPr/>
        <p:txBody>
          <a:bodyPr>
            <a:normAutofit fontScale="85000" lnSpcReduction="10000"/>
          </a:bodyPr>
          <a:lstStyle/>
          <a:p>
            <a:pPr lvl="0"/>
            <a:r>
              <a:rPr lang="en-US" b="1" dirty="0">
                <a:solidFill>
                  <a:srgbClr val="00B050"/>
                </a:solidFill>
              </a:rPr>
              <a:t>Once the Application is working according to the requirement will we will start Non-Functional Testing. </a:t>
            </a:r>
          </a:p>
          <a:p>
            <a:pPr lvl="0"/>
            <a:r>
              <a:rPr lang="en-US" b="1" dirty="0">
                <a:solidFill>
                  <a:srgbClr val="00B050"/>
                </a:solidFill>
              </a:rPr>
              <a:t>It will focus on Load and Security</a:t>
            </a:r>
          </a:p>
          <a:p>
            <a:r>
              <a:rPr lang="en-US" b="1" dirty="0" smtClean="0">
                <a:solidFill>
                  <a:srgbClr val="00B050"/>
                </a:solidFill>
              </a:rPr>
              <a:t>It has 6 categories.</a:t>
            </a:r>
          </a:p>
          <a:p>
            <a:pPr marL="514350" lvl="0" indent="-514350">
              <a:buFont typeface="+mj-lt"/>
              <a:buAutoNum type="arabicPeriod"/>
            </a:pPr>
            <a:r>
              <a:rPr lang="en-US" b="1" dirty="0">
                <a:solidFill>
                  <a:srgbClr val="0070C0"/>
                </a:solidFill>
              </a:rPr>
              <a:t>Performance Testing</a:t>
            </a:r>
          </a:p>
          <a:p>
            <a:pPr marL="514350" lvl="0" indent="-514350">
              <a:buFont typeface="+mj-lt"/>
              <a:buAutoNum type="arabicPeriod"/>
            </a:pPr>
            <a:r>
              <a:rPr lang="en-US" b="1" dirty="0">
                <a:solidFill>
                  <a:srgbClr val="7030A0"/>
                </a:solidFill>
              </a:rPr>
              <a:t>Security Testing</a:t>
            </a:r>
          </a:p>
          <a:p>
            <a:pPr marL="514350" lvl="0" indent="-514350">
              <a:buFont typeface="+mj-lt"/>
              <a:buAutoNum type="arabicPeriod"/>
            </a:pPr>
            <a:r>
              <a:rPr lang="en-US" b="1" dirty="0">
                <a:solidFill>
                  <a:srgbClr val="FFC000"/>
                </a:solidFill>
              </a:rPr>
              <a:t>Recovery Testing</a:t>
            </a:r>
          </a:p>
          <a:p>
            <a:pPr marL="514350" lvl="0" indent="-514350">
              <a:buFont typeface="+mj-lt"/>
              <a:buAutoNum type="arabicPeriod"/>
            </a:pPr>
            <a:r>
              <a:rPr lang="en-US" b="1" dirty="0">
                <a:solidFill>
                  <a:srgbClr val="C00000"/>
                </a:solidFill>
              </a:rPr>
              <a:t>Compatibility Testing</a:t>
            </a:r>
          </a:p>
          <a:p>
            <a:pPr marL="514350" lvl="0" indent="-514350">
              <a:buFont typeface="+mj-lt"/>
              <a:buAutoNum type="arabicPeriod"/>
            </a:pPr>
            <a:r>
              <a:rPr lang="en-US" b="1" dirty="0">
                <a:solidFill>
                  <a:srgbClr val="FF0000"/>
                </a:solidFill>
              </a:rPr>
              <a:t>Installation Testing</a:t>
            </a:r>
          </a:p>
          <a:p>
            <a:pPr marL="514350" lvl="0" indent="-514350">
              <a:buFont typeface="+mj-lt"/>
              <a:buAutoNum type="arabicPeriod"/>
            </a:pPr>
            <a:r>
              <a:rPr lang="en-US" b="1" dirty="0">
                <a:solidFill>
                  <a:srgbClr val="002060"/>
                </a:solidFill>
              </a:rPr>
              <a:t>Garbage/Sanitation Testing</a:t>
            </a:r>
          </a:p>
          <a:p>
            <a:pPr marL="514350" indent="-514350">
              <a:buFont typeface="+mj-lt"/>
              <a:buAutoNum type="arabicPeriod"/>
            </a:pPr>
            <a:endParaRPr lang="en-US" dirty="0"/>
          </a:p>
        </p:txBody>
      </p:sp>
    </p:spTree>
    <p:extLst>
      <p:ext uri="{BB962C8B-B14F-4D97-AF65-F5344CB8AC3E}">
        <p14:creationId xmlns:p14="http://schemas.microsoft.com/office/powerpoint/2010/main" val="2822019496"/>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lvl="0"/>
            <a:r>
              <a:rPr lang="en-US" b="1" dirty="0" smtClean="0">
                <a:solidFill>
                  <a:schemeClr val="accent6">
                    <a:lumMod val="75000"/>
                  </a:schemeClr>
                </a:solidFill>
              </a:rPr>
              <a:t>1)Performance </a:t>
            </a:r>
            <a:r>
              <a:rPr lang="en-US" b="1" dirty="0">
                <a:solidFill>
                  <a:schemeClr val="accent6">
                    <a:lumMod val="75000"/>
                  </a:schemeClr>
                </a:solidFill>
              </a:rPr>
              <a:t>Testing</a:t>
            </a:r>
            <a:br>
              <a:rPr lang="en-US" b="1" dirty="0">
                <a:solidFill>
                  <a:schemeClr val="accent6">
                    <a:lumMod val="75000"/>
                  </a:schemeClr>
                </a:solidFill>
              </a:rPr>
            </a:br>
            <a:endParaRPr lang="en-US" b="1" dirty="0">
              <a:solidFill>
                <a:schemeClr val="accent6">
                  <a:lumMod val="75000"/>
                </a:schemeClr>
              </a:solidFill>
            </a:endParaRPr>
          </a:p>
        </p:txBody>
      </p:sp>
      <p:sp>
        <p:nvSpPr>
          <p:cNvPr id="3" name="Content Placeholder 2"/>
          <p:cNvSpPr>
            <a:spLocks noGrp="1"/>
          </p:cNvSpPr>
          <p:nvPr>
            <p:ph idx="1"/>
          </p:nvPr>
        </p:nvSpPr>
        <p:spPr/>
        <p:txBody>
          <a:bodyPr/>
          <a:lstStyle/>
          <a:p>
            <a:pPr marL="514350" lvl="0" indent="-514350">
              <a:buFont typeface="+mj-lt"/>
              <a:buAutoNum type="arabicPeriod"/>
            </a:pPr>
            <a:r>
              <a:rPr lang="en-US" b="1" dirty="0" smtClean="0">
                <a:solidFill>
                  <a:srgbClr val="C00000"/>
                </a:solidFill>
              </a:rPr>
              <a:t>LOAD</a:t>
            </a:r>
            <a:r>
              <a:rPr lang="en-US" b="1" dirty="0" smtClean="0">
                <a:solidFill>
                  <a:srgbClr val="00B050"/>
                </a:solidFill>
              </a:rPr>
              <a:t>: </a:t>
            </a:r>
            <a:r>
              <a:rPr lang="en-US" b="1" dirty="0">
                <a:solidFill>
                  <a:srgbClr val="00B050"/>
                </a:solidFill>
              </a:rPr>
              <a:t>Increasing the load on the application gradually and checking the speed.</a:t>
            </a:r>
          </a:p>
          <a:p>
            <a:pPr marL="514350" lvl="0" indent="-514350">
              <a:buFont typeface="+mj-lt"/>
              <a:buAutoNum type="arabicPeriod"/>
            </a:pPr>
            <a:r>
              <a:rPr lang="en-US" b="1" dirty="0" smtClean="0">
                <a:solidFill>
                  <a:srgbClr val="FF0000"/>
                </a:solidFill>
              </a:rPr>
              <a:t>STRESS: </a:t>
            </a:r>
            <a:r>
              <a:rPr lang="en-US" b="1" dirty="0">
                <a:solidFill>
                  <a:srgbClr val="00B050"/>
                </a:solidFill>
              </a:rPr>
              <a:t>Increasing/Decreasing the load on the Application Suddenly.</a:t>
            </a:r>
          </a:p>
          <a:p>
            <a:pPr marL="514350" lvl="0" indent="-514350">
              <a:buFont typeface="+mj-lt"/>
              <a:buAutoNum type="arabicPeriod"/>
            </a:pPr>
            <a:r>
              <a:rPr lang="en-US" b="1" dirty="0" smtClean="0">
                <a:solidFill>
                  <a:srgbClr val="0070C0"/>
                </a:solidFill>
              </a:rPr>
              <a:t>VOLUME: </a:t>
            </a:r>
            <a:r>
              <a:rPr lang="en-US" b="1" dirty="0">
                <a:solidFill>
                  <a:srgbClr val="00B050"/>
                </a:solidFill>
              </a:rPr>
              <a:t>It will check how much data is able to </a:t>
            </a:r>
            <a:r>
              <a:rPr lang="en-US" b="1" dirty="0" smtClean="0">
                <a:solidFill>
                  <a:srgbClr val="00B050"/>
                </a:solidFill>
              </a:rPr>
              <a:t>handle.</a:t>
            </a:r>
            <a:endParaRPr lang="en-US" b="1" dirty="0">
              <a:solidFill>
                <a:srgbClr val="00B050"/>
              </a:solidFill>
            </a:endParaRPr>
          </a:p>
          <a:p>
            <a:endParaRPr lang="en-US" dirty="0">
              <a:solidFill>
                <a:srgbClr val="00B050"/>
              </a:solidFill>
            </a:endParaRPr>
          </a:p>
        </p:txBody>
      </p:sp>
    </p:spTree>
    <p:extLst>
      <p:ext uri="{BB962C8B-B14F-4D97-AF65-F5344CB8AC3E}">
        <p14:creationId xmlns:p14="http://schemas.microsoft.com/office/powerpoint/2010/main" val="1796544827"/>
      </p:ext>
    </p:extLst>
  </p:cSld>
  <p:clrMapOvr>
    <a:masterClrMapping/>
  </p:clrMapOvr>
  <p:transition spd="slow">
    <p:push dir="u"/>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lvl="0"/>
            <a:r>
              <a:rPr lang="en-US" b="1" dirty="0" smtClean="0">
                <a:solidFill>
                  <a:schemeClr val="accent6">
                    <a:lumMod val="75000"/>
                  </a:schemeClr>
                </a:solidFill>
              </a:rPr>
              <a:t>2)Security </a:t>
            </a:r>
            <a:r>
              <a:rPr lang="en-US" b="1" dirty="0">
                <a:solidFill>
                  <a:schemeClr val="accent6">
                    <a:lumMod val="75000"/>
                  </a:schemeClr>
                </a:solidFill>
              </a:rPr>
              <a:t>Testing</a:t>
            </a:r>
            <a:br>
              <a:rPr lang="en-US" b="1" dirty="0">
                <a:solidFill>
                  <a:schemeClr val="accent6">
                    <a:lumMod val="75000"/>
                  </a:schemeClr>
                </a:solidFill>
              </a:rPr>
            </a:br>
            <a:endParaRPr lang="en-US" b="1" dirty="0">
              <a:solidFill>
                <a:schemeClr val="accent6">
                  <a:lumMod val="75000"/>
                </a:schemeClr>
              </a:solidFill>
            </a:endParaRPr>
          </a:p>
        </p:txBody>
      </p:sp>
      <p:sp>
        <p:nvSpPr>
          <p:cNvPr id="3" name="Content Placeholder 2"/>
          <p:cNvSpPr>
            <a:spLocks noGrp="1"/>
          </p:cNvSpPr>
          <p:nvPr>
            <p:ph idx="1"/>
          </p:nvPr>
        </p:nvSpPr>
        <p:spPr/>
        <p:txBody>
          <a:bodyPr/>
          <a:lstStyle/>
          <a:p>
            <a:r>
              <a:rPr lang="en-US" b="1" dirty="0">
                <a:solidFill>
                  <a:srgbClr val="00B050"/>
                </a:solidFill>
              </a:rPr>
              <a:t>To check how secure our application.</a:t>
            </a:r>
          </a:p>
          <a:p>
            <a:pPr marL="514350" lvl="0" indent="-514350">
              <a:buFont typeface="+mj-lt"/>
              <a:buAutoNum type="arabicPeriod"/>
            </a:pPr>
            <a:r>
              <a:rPr lang="en-US" b="1" dirty="0">
                <a:solidFill>
                  <a:srgbClr val="00B050"/>
                </a:solidFill>
              </a:rPr>
              <a:t>Authentication: Users are valid or </a:t>
            </a:r>
            <a:r>
              <a:rPr lang="en-US" b="1" dirty="0" smtClean="0">
                <a:solidFill>
                  <a:srgbClr val="00B050"/>
                </a:solidFill>
              </a:rPr>
              <a:t>not.</a:t>
            </a:r>
            <a:endParaRPr lang="en-US" b="1" dirty="0">
              <a:solidFill>
                <a:srgbClr val="00B050"/>
              </a:solidFill>
            </a:endParaRPr>
          </a:p>
          <a:p>
            <a:pPr marL="514350" lvl="0" indent="-514350">
              <a:buFont typeface="+mj-lt"/>
              <a:buAutoNum type="arabicPeriod"/>
            </a:pPr>
            <a:r>
              <a:rPr lang="en-US" b="1" dirty="0">
                <a:solidFill>
                  <a:srgbClr val="00B050"/>
                </a:solidFill>
              </a:rPr>
              <a:t>Authorization /Access Control: Permissions of the Valid </a:t>
            </a:r>
            <a:r>
              <a:rPr lang="en-US" b="1" dirty="0" smtClean="0">
                <a:solidFill>
                  <a:srgbClr val="00B050"/>
                </a:solidFill>
              </a:rPr>
              <a:t>User.</a:t>
            </a:r>
            <a:endParaRPr lang="en-US" b="1" dirty="0">
              <a:solidFill>
                <a:srgbClr val="00B050"/>
              </a:solidFill>
            </a:endParaRPr>
          </a:p>
          <a:p>
            <a:endParaRPr lang="en-US" dirty="0">
              <a:solidFill>
                <a:srgbClr val="00B050"/>
              </a:solidFill>
            </a:endParaRPr>
          </a:p>
        </p:txBody>
      </p:sp>
    </p:spTree>
    <p:extLst>
      <p:ext uri="{BB962C8B-B14F-4D97-AF65-F5344CB8AC3E}">
        <p14:creationId xmlns:p14="http://schemas.microsoft.com/office/powerpoint/2010/main" val="628711829"/>
      </p:ext>
    </p:extLst>
  </p:cSld>
  <p:clrMapOvr>
    <a:masterClrMapping/>
  </p:clrMapOvr>
  <p:transition spd="slow">
    <p:push dir="u"/>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solidFill>
                  <a:schemeClr val="accent6">
                    <a:lumMod val="75000"/>
                  </a:schemeClr>
                </a:solidFill>
              </a:rPr>
              <a:t>3)</a:t>
            </a:r>
            <a:r>
              <a:rPr lang="en-US" b="1" dirty="0">
                <a:solidFill>
                  <a:schemeClr val="accent6">
                    <a:lumMod val="75000"/>
                  </a:schemeClr>
                </a:solidFill>
              </a:rPr>
              <a:t> Recovery </a:t>
            </a:r>
            <a:r>
              <a:rPr lang="en-US" b="1" dirty="0" smtClean="0">
                <a:solidFill>
                  <a:schemeClr val="accent6">
                    <a:lumMod val="75000"/>
                  </a:schemeClr>
                </a:solidFill>
              </a:rPr>
              <a:t>Testing</a:t>
            </a:r>
            <a:r>
              <a:rPr lang="en-US" b="1" dirty="0">
                <a:solidFill>
                  <a:schemeClr val="accent6">
                    <a:lumMod val="75000"/>
                  </a:schemeClr>
                </a:solidFill>
              </a:rPr>
              <a:t/>
            </a:r>
            <a:br>
              <a:rPr lang="en-US" b="1" dirty="0">
                <a:solidFill>
                  <a:schemeClr val="accent6">
                    <a:lumMod val="75000"/>
                  </a:schemeClr>
                </a:solidFill>
              </a:rPr>
            </a:br>
            <a:endParaRPr lang="en-US" b="1" dirty="0">
              <a:solidFill>
                <a:schemeClr val="accent6">
                  <a:lumMod val="75000"/>
                </a:schemeClr>
              </a:solidFill>
            </a:endParaRPr>
          </a:p>
        </p:txBody>
      </p:sp>
      <p:sp>
        <p:nvSpPr>
          <p:cNvPr id="3" name="Content Placeholder 2"/>
          <p:cNvSpPr>
            <a:spLocks noGrp="1"/>
          </p:cNvSpPr>
          <p:nvPr>
            <p:ph idx="1"/>
          </p:nvPr>
        </p:nvSpPr>
        <p:spPr/>
        <p:txBody>
          <a:bodyPr/>
          <a:lstStyle/>
          <a:p>
            <a:pPr lvl="0"/>
            <a:r>
              <a:rPr lang="en-US" b="1" dirty="0">
                <a:solidFill>
                  <a:srgbClr val="00B050"/>
                </a:solidFill>
              </a:rPr>
              <a:t>Check the System change from abnormal to </a:t>
            </a:r>
            <a:r>
              <a:rPr lang="en-US" b="1" dirty="0" smtClean="0">
                <a:solidFill>
                  <a:srgbClr val="00B050"/>
                </a:solidFill>
              </a:rPr>
              <a:t>Normal.</a:t>
            </a:r>
            <a:endParaRPr lang="en-US" dirty="0">
              <a:solidFill>
                <a:srgbClr val="00B050"/>
              </a:solidFill>
            </a:endParaRPr>
          </a:p>
          <a:p>
            <a:endParaRPr lang="en-US" dirty="0">
              <a:solidFill>
                <a:srgbClr val="00B050"/>
              </a:solidFill>
            </a:endParaRPr>
          </a:p>
        </p:txBody>
      </p:sp>
    </p:spTree>
    <p:extLst>
      <p:ext uri="{BB962C8B-B14F-4D97-AF65-F5344CB8AC3E}">
        <p14:creationId xmlns:p14="http://schemas.microsoft.com/office/powerpoint/2010/main" val="3549172334"/>
      </p:ext>
    </p:extLst>
  </p:cSld>
  <p:clrMapOvr>
    <a:masterClrMapping/>
  </p:clrMapOvr>
  <p:transition spd="slow">
    <p:push dir="u"/>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800" b="1" dirty="0" smtClean="0">
                <a:solidFill>
                  <a:schemeClr val="accent6">
                    <a:lumMod val="75000"/>
                  </a:schemeClr>
                </a:solidFill>
              </a:rPr>
              <a:t>Web Application</a:t>
            </a:r>
            <a:r>
              <a:rPr lang="en-US" sz="4800" dirty="0" smtClean="0"/>
              <a:t/>
            </a:r>
            <a:br>
              <a:rPr lang="en-US" sz="4800" dirty="0" smtClean="0"/>
            </a:br>
            <a:endParaRPr lang="en-US" sz="4800" dirty="0"/>
          </a:p>
        </p:txBody>
      </p:sp>
      <p:sp>
        <p:nvSpPr>
          <p:cNvPr id="3" name="Content Placeholder 2"/>
          <p:cNvSpPr>
            <a:spLocks noGrp="1"/>
          </p:cNvSpPr>
          <p:nvPr>
            <p:ph idx="1"/>
          </p:nvPr>
        </p:nvSpPr>
        <p:spPr/>
        <p:txBody>
          <a:bodyPr/>
          <a:lstStyle/>
          <a:p>
            <a:r>
              <a:rPr lang="en-US" b="1" dirty="0">
                <a:solidFill>
                  <a:srgbClr val="00B050"/>
                </a:solidFill>
              </a:rPr>
              <a:t>The applications which are run through web browser is called web </a:t>
            </a:r>
            <a:r>
              <a:rPr lang="en-US" b="1" dirty="0" smtClean="0">
                <a:solidFill>
                  <a:srgbClr val="00B050"/>
                </a:solidFill>
              </a:rPr>
              <a:t>applications.</a:t>
            </a:r>
            <a:endParaRPr lang="en-US" b="1" dirty="0">
              <a:solidFill>
                <a:srgbClr val="00B050"/>
              </a:solidFill>
            </a:endParaRPr>
          </a:p>
          <a:p>
            <a:r>
              <a:rPr lang="en-US" b="1" dirty="0">
                <a:solidFill>
                  <a:srgbClr val="00B050"/>
                </a:solidFill>
              </a:rPr>
              <a:t>Ex: amazon </a:t>
            </a:r>
            <a:r>
              <a:rPr lang="en-US" b="1" dirty="0" smtClean="0">
                <a:solidFill>
                  <a:srgbClr val="00B050"/>
                </a:solidFill>
              </a:rPr>
              <a:t>,flip kart, </a:t>
            </a:r>
            <a:r>
              <a:rPr lang="en-US" b="1" dirty="0">
                <a:solidFill>
                  <a:srgbClr val="00B050"/>
                </a:solidFill>
              </a:rPr>
              <a:t>myntra </a:t>
            </a:r>
            <a:r>
              <a:rPr lang="en-US" b="1" dirty="0" smtClean="0">
                <a:solidFill>
                  <a:srgbClr val="00B050"/>
                </a:solidFill>
              </a:rPr>
              <a:t>,snap deal.</a:t>
            </a:r>
            <a:endParaRPr lang="en-US" b="1" dirty="0">
              <a:solidFill>
                <a:srgbClr val="00B050"/>
              </a:solidFill>
            </a:endParaRPr>
          </a:p>
          <a:p>
            <a:r>
              <a:rPr lang="en-US" b="1" dirty="0" smtClean="0">
                <a:solidFill>
                  <a:srgbClr val="00B050"/>
                </a:solidFill>
              </a:rPr>
              <a:t>These can be tested by automation.</a:t>
            </a:r>
          </a:p>
          <a:p>
            <a:endParaRPr lang="en-US" dirty="0"/>
          </a:p>
        </p:txBody>
      </p:sp>
    </p:spTree>
    <p:extLst>
      <p:ext uri="{BB962C8B-B14F-4D97-AF65-F5344CB8AC3E}">
        <p14:creationId xmlns:p14="http://schemas.microsoft.com/office/powerpoint/2010/main" val="2819640913"/>
      </p:ext>
    </p:extLst>
  </p:cSld>
  <p:clrMapOvr>
    <a:masterClrMapping/>
  </p:clrMapOvr>
  <p:transition spd="slow">
    <p:wipe/>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solidFill>
                  <a:schemeClr val="accent6">
                    <a:lumMod val="75000"/>
                  </a:schemeClr>
                </a:solidFill>
              </a:rPr>
              <a:t> </a:t>
            </a:r>
            <a:r>
              <a:rPr lang="en-US" b="1" dirty="0">
                <a:solidFill>
                  <a:schemeClr val="accent6">
                    <a:lumMod val="75000"/>
                  </a:schemeClr>
                </a:solidFill>
              </a:rPr>
              <a:t> </a:t>
            </a:r>
            <a:br>
              <a:rPr lang="en-US" b="1" dirty="0">
                <a:solidFill>
                  <a:schemeClr val="accent6">
                    <a:lumMod val="75000"/>
                  </a:schemeClr>
                </a:solidFill>
              </a:rPr>
            </a:br>
            <a:r>
              <a:rPr lang="en-US" b="1" dirty="0" smtClean="0">
                <a:solidFill>
                  <a:schemeClr val="accent6">
                    <a:lumMod val="75000"/>
                  </a:schemeClr>
                </a:solidFill>
              </a:rPr>
              <a:t>4)Compatibility Testing</a:t>
            </a:r>
            <a:r>
              <a:rPr lang="en-US" b="1" dirty="0">
                <a:solidFill>
                  <a:schemeClr val="accent6">
                    <a:lumMod val="75000"/>
                  </a:schemeClr>
                </a:solidFill>
              </a:rPr>
              <a:t/>
            </a:r>
            <a:br>
              <a:rPr lang="en-US" b="1" dirty="0">
                <a:solidFill>
                  <a:schemeClr val="accent6">
                    <a:lumMod val="75000"/>
                  </a:schemeClr>
                </a:solidFill>
              </a:rPr>
            </a:br>
            <a:endParaRPr lang="en-US" b="1" dirty="0">
              <a:solidFill>
                <a:schemeClr val="accent6">
                  <a:lumMod val="75000"/>
                </a:schemeClr>
              </a:solidFill>
            </a:endParaRPr>
          </a:p>
        </p:txBody>
      </p:sp>
      <p:sp>
        <p:nvSpPr>
          <p:cNvPr id="3" name="Content Placeholder 2"/>
          <p:cNvSpPr>
            <a:spLocks noGrp="1"/>
          </p:cNvSpPr>
          <p:nvPr>
            <p:ph idx="1"/>
          </p:nvPr>
        </p:nvSpPr>
        <p:spPr/>
        <p:txBody>
          <a:bodyPr/>
          <a:lstStyle/>
          <a:p>
            <a:pPr marL="514350" lvl="0" indent="-514350">
              <a:buFont typeface="+mj-lt"/>
              <a:buAutoNum type="arabicPeriod"/>
            </a:pPr>
            <a:r>
              <a:rPr lang="en-US" b="1" dirty="0">
                <a:solidFill>
                  <a:srgbClr val="00B050"/>
                </a:solidFill>
              </a:rPr>
              <a:t>Forward </a:t>
            </a:r>
            <a:r>
              <a:rPr lang="en-US" b="1" dirty="0" smtClean="0">
                <a:solidFill>
                  <a:srgbClr val="00B050"/>
                </a:solidFill>
              </a:rPr>
              <a:t>Compatibility -- Previous software with latest mobile.</a:t>
            </a:r>
            <a:endParaRPr lang="en-US" dirty="0">
              <a:solidFill>
                <a:srgbClr val="00B050"/>
              </a:solidFill>
            </a:endParaRPr>
          </a:p>
          <a:p>
            <a:pPr marL="514350" lvl="0" indent="-514350">
              <a:buFont typeface="+mj-lt"/>
              <a:buAutoNum type="arabicPeriod"/>
            </a:pPr>
            <a:r>
              <a:rPr lang="en-US" b="1" dirty="0">
                <a:solidFill>
                  <a:srgbClr val="00B050"/>
                </a:solidFill>
              </a:rPr>
              <a:t>Backward </a:t>
            </a:r>
            <a:r>
              <a:rPr lang="en-US" b="1" dirty="0" smtClean="0">
                <a:solidFill>
                  <a:srgbClr val="00B050"/>
                </a:solidFill>
              </a:rPr>
              <a:t>Compatibility -- Latest software with old mobile.</a:t>
            </a:r>
            <a:endParaRPr lang="en-US" dirty="0">
              <a:solidFill>
                <a:srgbClr val="00B050"/>
              </a:solidFill>
            </a:endParaRPr>
          </a:p>
          <a:p>
            <a:pPr marL="514350" indent="-514350">
              <a:buFont typeface="+mj-lt"/>
              <a:buAutoNum type="arabicPeriod"/>
            </a:pPr>
            <a:r>
              <a:rPr lang="en-US" b="1" dirty="0">
                <a:solidFill>
                  <a:srgbClr val="00B050"/>
                </a:solidFill>
              </a:rPr>
              <a:t>Hardware Compatibility (Configuration </a:t>
            </a:r>
            <a:r>
              <a:rPr lang="en-US" b="1" dirty="0" smtClean="0">
                <a:solidFill>
                  <a:srgbClr val="00B050"/>
                </a:solidFill>
              </a:rPr>
              <a:t>Testing) – whether all systems are capable to use this application are not.</a:t>
            </a:r>
            <a:endParaRPr lang="en-US" dirty="0">
              <a:solidFill>
                <a:srgbClr val="00B050"/>
              </a:solidFill>
            </a:endParaRPr>
          </a:p>
        </p:txBody>
      </p:sp>
    </p:spTree>
    <p:extLst>
      <p:ext uri="{BB962C8B-B14F-4D97-AF65-F5344CB8AC3E}">
        <p14:creationId xmlns:p14="http://schemas.microsoft.com/office/powerpoint/2010/main" val="1005991051"/>
      </p:ext>
    </p:extLst>
  </p:cSld>
  <p:clrMapOvr>
    <a:masterClrMapping/>
  </p:clrMapOvr>
  <p:transition spd="slow">
    <p:push dir="u"/>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solidFill>
                  <a:schemeClr val="accent6">
                    <a:lumMod val="75000"/>
                  </a:schemeClr>
                </a:solidFill>
              </a:rPr>
              <a:t>5)Installation Testing</a:t>
            </a:r>
            <a:r>
              <a:rPr lang="en-US" b="1" dirty="0">
                <a:solidFill>
                  <a:schemeClr val="accent6">
                    <a:lumMod val="75000"/>
                  </a:schemeClr>
                </a:solidFill>
              </a:rPr>
              <a:t/>
            </a:r>
            <a:br>
              <a:rPr lang="en-US" b="1" dirty="0">
                <a:solidFill>
                  <a:schemeClr val="accent6">
                    <a:lumMod val="75000"/>
                  </a:schemeClr>
                </a:solidFill>
              </a:rPr>
            </a:br>
            <a:endParaRPr lang="en-US" b="1" dirty="0">
              <a:solidFill>
                <a:schemeClr val="accent6">
                  <a:lumMod val="75000"/>
                </a:schemeClr>
              </a:solidFill>
            </a:endParaRPr>
          </a:p>
        </p:txBody>
      </p:sp>
      <p:sp>
        <p:nvSpPr>
          <p:cNvPr id="3" name="Content Placeholder 2"/>
          <p:cNvSpPr>
            <a:spLocks noGrp="1"/>
          </p:cNvSpPr>
          <p:nvPr>
            <p:ph idx="1"/>
          </p:nvPr>
        </p:nvSpPr>
        <p:spPr/>
        <p:txBody>
          <a:bodyPr/>
          <a:lstStyle/>
          <a:p>
            <a:pPr lvl="0"/>
            <a:r>
              <a:rPr lang="en-US" b="1" dirty="0">
                <a:solidFill>
                  <a:srgbClr val="00B050"/>
                </a:solidFill>
              </a:rPr>
              <a:t>Check Screens are clear to understand</a:t>
            </a:r>
          </a:p>
          <a:p>
            <a:pPr lvl="0"/>
            <a:r>
              <a:rPr lang="en-US" b="1" dirty="0">
                <a:solidFill>
                  <a:srgbClr val="00B050"/>
                </a:solidFill>
              </a:rPr>
              <a:t>Screens navigation</a:t>
            </a:r>
          </a:p>
          <a:p>
            <a:pPr lvl="0"/>
            <a:r>
              <a:rPr lang="en-US" b="1" dirty="0">
                <a:solidFill>
                  <a:srgbClr val="00B050"/>
                </a:solidFill>
              </a:rPr>
              <a:t>Simple or not</a:t>
            </a:r>
          </a:p>
          <a:p>
            <a:pPr lvl="0"/>
            <a:r>
              <a:rPr lang="en-US" b="1" dirty="0">
                <a:solidFill>
                  <a:srgbClr val="00B050"/>
                </a:solidFill>
              </a:rPr>
              <a:t>Un-installation</a:t>
            </a:r>
          </a:p>
          <a:p>
            <a:endParaRPr lang="en-US" dirty="0">
              <a:solidFill>
                <a:srgbClr val="00B050"/>
              </a:solidFill>
            </a:endParaRPr>
          </a:p>
        </p:txBody>
      </p:sp>
    </p:spTree>
    <p:extLst>
      <p:ext uri="{BB962C8B-B14F-4D97-AF65-F5344CB8AC3E}">
        <p14:creationId xmlns:p14="http://schemas.microsoft.com/office/powerpoint/2010/main" val="1876426769"/>
      </p:ext>
    </p:extLst>
  </p:cSld>
  <p:clrMapOvr>
    <a:masterClrMapping/>
  </p:clrMapOvr>
  <p:transition spd="slow">
    <p:push dir="u"/>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solidFill>
                  <a:schemeClr val="accent6">
                    <a:lumMod val="75000"/>
                  </a:schemeClr>
                </a:solidFill>
              </a:rPr>
              <a:t>6)</a:t>
            </a:r>
            <a:r>
              <a:rPr lang="en-US" b="1" dirty="0">
                <a:solidFill>
                  <a:schemeClr val="accent6">
                    <a:lumMod val="75000"/>
                  </a:schemeClr>
                </a:solidFill>
              </a:rPr>
              <a:t> Sanitation / Garbage </a:t>
            </a:r>
            <a:r>
              <a:rPr lang="en-US" b="1" dirty="0" smtClean="0">
                <a:solidFill>
                  <a:schemeClr val="accent6">
                    <a:lumMod val="75000"/>
                  </a:schemeClr>
                </a:solidFill>
              </a:rPr>
              <a:t>Testing</a:t>
            </a:r>
            <a:r>
              <a:rPr lang="en-US" b="1" dirty="0">
                <a:solidFill>
                  <a:schemeClr val="accent6">
                    <a:lumMod val="75000"/>
                  </a:schemeClr>
                </a:solidFill>
              </a:rPr>
              <a:t/>
            </a:r>
            <a:br>
              <a:rPr lang="en-US" b="1" dirty="0">
                <a:solidFill>
                  <a:schemeClr val="accent6">
                    <a:lumMod val="75000"/>
                  </a:schemeClr>
                </a:solidFill>
              </a:rPr>
            </a:br>
            <a:endParaRPr lang="en-US" b="1" dirty="0">
              <a:solidFill>
                <a:schemeClr val="accent6">
                  <a:lumMod val="75000"/>
                </a:schemeClr>
              </a:solidFill>
            </a:endParaRPr>
          </a:p>
        </p:txBody>
      </p:sp>
      <p:sp>
        <p:nvSpPr>
          <p:cNvPr id="3" name="Content Placeholder 2"/>
          <p:cNvSpPr>
            <a:spLocks noGrp="1"/>
          </p:cNvSpPr>
          <p:nvPr>
            <p:ph idx="1"/>
          </p:nvPr>
        </p:nvSpPr>
        <p:spPr/>
        <p:txBody>
          <a:bodyPr/>
          <a:lstStyle/>
          <a:p>
            <a:pPr lvl="0"/>
            <a:r>
              <a:rPr lang="en-US" b="1" dirty="0">
                <a:solidFill>
                  <a:srgbClr val="00B050"/>
                </a:solidFill>
              </a:rPr>
              <a:t>If any application provides extra features/functionality then we consider it as a Bug. </a:t>
            </a:r>
            <a:endParaRPr lang="en-US" dirty="0">
              <a:solidFill>
                <a:srgbClr val="00B050"/>
              </a:solidFill>
            </a:endParaRPr>
          </a:p>
          <a:p>
            <a:endParaRPr lang="en-US" dirty="0">
              <a:solidFill>
                <a:srgbClr val="00B050"/>
              </a:solidFill>
            </a:endParaRPr>
          </a:p>
        </p:txBody>
      </p:sp>
    </p:spTree>
    <p:extLst>
      <p:ext uri="{BB962C8B-B14F-4D97-AF65-F5344CB8AC3E}">
        <p14:creationId xmlns:p14="http://schemas.microsoft.com/office/powerpoint/2010/main" val="548609370"/>
      </p:ext>
    </p:extLst>
  </p:cSld>
  <p:clrMapOvr>
    <a:masterClrMapping/>
  </p:clrMapOvr>
  <p:transition spd="slow">
    <p:push dir="u"/>
  </p:transition>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solidFill>
                  <a:schemeClr val="accent6">
                    <a:lumMod val="75000"/>
                  </a:schemeClr>
                </a:solidFill>
              </a:rPr>
              <a:t>Functional </a:t>
            </a:r>
            <a:r>
              <a:rPr lang="en-US" b="1" dirty="0" err="1">
                <a:solidFill>
                  <a:schemeClr val="accent6">
                    <a:lumMod val="75000"/>
                  </a:schemeClr>
                </a:solidFill>
              </a:rPr>
              <a:t>Vs</a:t>
            </a:r>
            <a:r>
              <a:rPr lang="en-US" b="1" dirty="0">
                <a:solidFill>
                  <a:schemeClr val="accent6">
                    <a:lumMod val="75000"/>
                  </a:schemeClr>
                </a:solidFill>
              </a:rPr>
              <a:t> Non-Functional</a:t>
            </a:r>
            <a:br>
              <a:rPr lang="en-US" b="1" dirty="0">
                <a:solidFill>
                  <a:schemeClr val="accent6">
                    <a:lumMod val="75000"/>
                  </a:schemeClr>
                </a:solidFill>
              </a:rPr>
            </a:br>
            <a:endParaRPr lang="en-US" b="1" dirty="0">
              <a:solidFill>
                <a:schemeClr val="accent6">
                  <a:lumMod val="75000"/>
                </a:schemeClr>
              </a:solidFill>
            </a:endParaRPr>
          </a:p>
        </p:txBody>
      </p:sp>
      <p:sp>
        <p:nvSpPr>
          <p:cNvPr id="3" name="Text Placeholder 2"/>
          <p:cNvSpPr>
            <a:spLocks noGrp="1"/>
          </p:cNvSpPr>
          <p:nvPr>
            <p:ph type="body" idx="1"/>
          </p:nvPr>
        </p:nvSpPr>
        <p:spPr/>
        <p:style>
          <a:lnRef idx="1">
            <a:schemeClr val="accent5"/>
          </a:lnRef>
          <a:fillRef idx="3">
            <a:schemeClr val="accent5"/>
          </a:fillRef>
          <a:effectRef idx="2">
            <a:schemeClr val="accent5"/>
          </a:effectRef>
          <a:fontRef idx="minor">
            <a:schemeClr val="lt1"/>
          </a:fontRef>
        </p:style>
        <p:txBody>
          <a:bodyPr/>
          <a:lstStyle/>
          <a:p>
            <a:pPr algn="ctr"/>
            <a:r>
              <a:rPr lang="en-US" dirty="0">
                <a:solidFill>
                  <a:schemeClr val="tx1"/>
                </a:solidFill>
              </a:rPr>
              <a:t>Functional </a:t>
            </a:r>
          </a:p>
        </p:txBody>
      </p:sp>
      <p:sp>
        <p:nvSpPr>
          <p:cNvPr id="4" name="Content Placeholder 3"/>
          <p:cNvSpPr>
            <a:spLocks noGrp="1"/>
          </p:cNvSpPr>
          <p:nvPr>
            <p:ph sz="half" idx="2"/>
          </p:nvPr>
        </p:nvSpPr>
        <p:spPr/>
        <p:style>
          <a:lnRef idx="3">
            <a:schemeClr val="lt1"/>
          </a:lnRef>
          <a:fillRef idx="1">
            <a:schemeClr val="accent5"/>
          </a:fillRef>
          <a:effectRef idx="1">
            <a:schemeClr val="accent5"/>
          </a:effectRef>
          <a:fontRef idx="minor">
            <a:schemeClr val="lt1"/>
          </a:fontRef>
        </p:style>
        <p:txBody>
          <a:bodyPr/>
          <a:lstStyle/>
          <a:p>
            <a:pPr lvl="0"/>
            <a:r>
              <a:rPr lang="en-US" b="1" dirty="0"/>
              <a:t>Validates the functionality of Software .</a:t>
            </a:r>
            <a:endParaRPr lang="en-US" b="1" dirty="0" smtClean="0"/>
          </a:p>
          <a:p>
            <a:pPr lvl="0"/>
            <a:r>
              <a:rPr lang="en-US" b="1" dirty="0"/>
              <a:t>Functionality describes what software does.  </a:t>
            </a:r>
            <a:endParaRPr lang="en-US" dirty="0"/>
          </a:p>
          <a:p>
            <a:r>
              <a:rPr lang="en-US" b="1" dirty="0" smtClean="0"/>
              <a:t> </a:t>
            </a:r>
            <a:r>
              <a:rPr lang="en-US" b="1" dirty="0"/>
              <a:t>Concentrates on user requirement </a:t>
            </a:r>
            <a:r>
              <a:rPr lang="en-US" b="1" dirty="0" smtClean="0"/>
              <a:t>.</a:t>
            </a:r>
          </a:p>
          <a:p>
            <a:r>
              <a:rPr lang="en-US" b="1" dirty="0"/>
              <a:t>Functional testing takes place before Non-functional testing. </a:t>
            </a:r>
            <a:r>
              <a:rPr lang="en-US" b="1" dirty="0" smtClean="0"/>
              <a:t>                                        </a:t>
            </a:r>
            <a:endParaRPr lang="en-US" dirty="0"/>
          </a:p>
          <a:p>
            <a:endParaRPr lang="en-US" dirty="0">
              <a:solidFill>
                <a:schemeClr val="accent6">
                  <a:lumMod val="75000"/>
                </a:schemeClr>
              </a:solidFill>
            </a:endParaRPr>
          </a:p>
        </p:txBody>
      </p:sp>
      <p:sp>
        <p:nvSpPr>
          <p:cNvPr id="5" name="Text Placeholder 4"/>
          <p:cNvSpPr>
            <a:spLocks noGrp="1"/>
          </p:cNvSpPr>
          <p:nvPr>
            <p:ph type="body" sz="quarter" idx="3"/>
          </p:nvPr>
        </p:nvSpPr>
        <p:spPr/>
        <p:style>
          <a:lnRef idx="0">
            <a:schemeClr val="accent2"/>
          </a:lnRef>
          <a:fillRef idx="3">
            <a:schemeClr val="accent2"/>
          </a:fillRef>
          <a:effectRef idx="3">
            <a:schemeClr val="accent2"/>
          </a:effectRef>
          <a:fontRef idx="minor">
            <a:schemeClr val="lt1"/>
          </a:fontRef>
        </p:style>
        <p:txBody>
          <a:bodyPr/>
          <a:lstStyle/>
          <a:p>
            <a:pPr algn="ctr"/>
            <a:r>
              <a:rPr lang="en-US" dirty="0">
                <a:solidFill>
                  <a:schemeClr val="tx1"/>
                </a:solidFill>
              </a:rPr>
              <a:t>Non Functional</a:t>
            </a:r>
          </a:p>
        </p:txBody>
      </p:sp>
      <p:sp>
        <p:nvSpPr>
          <p:cNvPr id="6" name="Content Placeholder 5"/>
          <p:cNvSpPr>
            <a:spLocks noGrp="1"/>
          </p:cNvSpPr>
          <p:nvPr>
            <p:ph sz="quarter" idx="4"/>
          </p:nvPr>
        </p:nvSpPr>
        <p:spPr/>
        <p:style>
          <a:lnRef idx="3">
            <a:schemeClr val="lt1"/>
          </a:lnRef>
          <a:fillRef idx="1">
            <a:schemeClr val="accent2"/>
          </a:fillRef>
          <a:effectRef idx="1">
            <a:schemeClr val="accent2"/>
          </a:effectRef>
          <a:fontRef idx="minor">
            <a:schemeClr val="lt1"/>
          </a:fontRef>
        </p:style>
        <p:txBody>
          <a:bodyPr>
            <a:normAutofit lnSpcReduction="10000"/>
          </a:bodyPr>
          <a:lstStyle/>
          <a:p>
            <a:pPr lvl="0"/>
            <a:r>
              <a:rPr lang="en-US" b="1" dirty="0"/>
              <a:t>Verify the performance, Security</a:t>
            </a:r>
            <a:r>
              <a:rPr lang="en-US" b="1" dirty="0" smtClean="0"/>
              <a:t>,</a:t>
            </a:r>
            <a:r>
              <a:rPr lang="en-US" b="1" dirty="0"/>
              <a:t> Reliability of </a:t>
            </a:r>
            <a:r>
              <a:rPr lang="en-US" b="1" dirty="0" smtClean="0"/>
              <a:t>the software.</a:t>
            </a:r>
          </a:p>
          <a:p>
            <a:r>
              <a:rPr lang="en-US" b="1" dirty="0"/>
              <a:t>Non-Functionality describers </a:t>
            </a:r>
            <a:r>
              <a:rPr lang="en-US" b="1" dirty="0" smtClean="0"/>
              <a:t>how software works.</a:t>
            </a:r>
            <a:endParaRPr lang="en-US" dirty="0"/>
          </a:p>
          <a:p>
            <a:r>
              <a:rPr lang="en-US" b="1" dirty="0"/>
              <a:t>Concentrate on user </a:t>
            </a:r>
            <a:r>
              <a:rPr lang="en-US" b="1" dirty="0" smtClean="0"/>
              <a:t>expectation.</a:t>
            </a:r>
            <a:endParaRPr lang="en-US" dirty="0"/>
          </a:p>
          <a:p>
            <a:pPr lvl="0"/>
            <a:r>
              <a:rPr lang="en-US" b="1" dirty="0"/>
              <a:t>Non-Functional testing performed </a:t>
            </a:r>
            <a:r>
              <a:rPr lang="en-US" b="1" dirty="0" smtClean="0"/>
              <a:t> after finishing Functional testing.                                          </a:t>
            </a:r>
            <a:endParaRPr lang="en-US" dirty="0"/>
          </a:p>
          <a:p>
            <a:endParaRPr lang="en-US" dirty="0"/>
          </a:p>
        </p:txBody>
      </p:sp>
    </p:spTree>
    <p:extLst>
      <p:ext uri="{BB962C8B-B14F-4D97-AF65-F5344CB8AC3E}">
        <p14:creationId xmlns:p14="http://schemas.microsoft.com/office/powerpoint/2010/main" val="125513004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800" b="1" dirty="0" smtClean="0">
                <a:solidFill>
                  <a:schemeClr val="accent6">
                    <a:lumMod val="75000"/>
                  </a:schemeClr>
                </a:solidFill>
              </a:rPr>
              <a:t>UAT(User Acceptance Testing)</a:t>
            </a:r>
            <a:endParaRPr lang="en-US" sz="4800" b="1" dirty="0">
              <a:solidFill>
                <a:schemeClr val="accent6">
                  <a:lumMod val="75000"/>
                </a:schemeClr>
              </a:solidFill>
            </a:endParaRPr>
          </a:p>
        </p:txBody>
      </p:sp>
      <p:sp>
        <p:nvSpPr>
          <p:cNvPr id="3" name="Content Placeholder 2"/>
          <p:cNvSpPr>
            <a:spLocks noGrp="1"/>
          </p:cNvSpPr>
          <p:nvPr>
            <p:ph idx="1"/>
          </p:nvPr>
        </p:nvSpPr>
        <p:spPr/>
        <p:txBody>
          <a:bodyPr/>
          <a:lstStyle/>
          <a:p>
            <a:r>
              <a:rPr lang="en-US" b="1" dirty="0" smtClean="0">
                <a:solidFill>
                  <a:srgbClr val="00B050"/>
                </a:solidFill>
              </a:rPr>
              <a:t>It will be done in customers  environment before releasing the Application.</a:t>
            </a:r>
          </a:p>
          <a:p>
            <a:r>
              <a:rPr lang="en-US" b="1" dirty="0" smtClean="0">
                <a:solidFill>
                  <a:srgbClr val="00B050"/>
                </a:solidFill>
              </a:rPr>
              <a:t>It will be conducted by client</a:t>
            </a:r>
            <a:r>
              <a:rPr lang="en-US" b="1" dirty="0" smtClean="0"/>
              <a:t>.</a:t>
            </a:r>
            <a:endParaRPr lang="en-US" b="1" dirty="0"/>
          </a:p>
        </p:txBody>
      </p:sp>
    </p:spTree>
    <p:extLst>
      <p:ext uri="{BB962C8B-B14F-4D97-AF65-F5344CB8AC3E}">
        <p14:creationId xmlns:p14="http://schemas.microsoft.com/office/powerpoint/2010/main" val="3326242737"/>
      </p:ext>
    </p:extLst>
  </p:cSld>
  <p:clrMapOvr>
    <a:masterClrMapping/>
  </p:clrMapOvr>
  <p:transition spd="slow">
    <p:wipe/>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6000" b="1" dirty="0" smtClean="0">
                <a:solidFill>
                  <a:schemeClr val="accent6">
                    <a:lumMod val="75000"/>
                  </a:schemeClr>
                </a:solidFill>
              </a:rPr>
              <a:t>Regression Testing</a:t>
            </a:r>
            <a:endParaRPr lang="en-US" sz="6000" b="1" dirty="0">
              <a:solidFill>
                <a:schemeClr val="accent6">
                  <a:lumMod val="75000"/>
                </a:schemeClr>
              </a:solidFill>
            </a:endParaRPr>
          </a:p>
        </p:txBody>
      </p:sp>
      <p:sp>
        <p:nvSpPr>
          <p:cNvPr id="3" name="Content Placeholder 2"/>
          <p:cNvSpPr>
            <a:spLocks noGrp="1"/>
          </p:cNvSpPr>
          <p:nvPr>
            <p:ph idx="1"/>
          </p:nvPr>
        </p:nvSpPr>
        <p:spPr/>
        <p:txBody>
          <a:bodyPr/>
          <a:lstStyle/>
          <a:p>
            <a:r>
              <a:rPr lang="en-US" b="1" dirty="0" smtClean="0">
                <a:solidFill>
                  <a:srgbClr val="00B050"/>
                </a:solidFill>
              </a:rPr>
              <a:t>Testing conducts on modified modules to make sure that there will not be an impact on functionality because of changes like adding/deleting/modifying features.</a:t>
            </a:r>
          </a:p>
          <a:p>
            <a:r>
              <a:rPr lang="en-US" b="1" dirty="0" smtClean="0">
                <a:solidFill>
                  <a:srgbClr val="00B050"/>
                </a:solidFill>
              </a:rPr>
              <a:t>There are 3 categories.</a:t>
            </a:r>
          </a:p>
          <a:p>
            <a:pPr marL="514350" indent="-514350">
              <a:buFont typeface="+mj-lt"/>
              <a:buAutoNum type="arabicPeriod"/>
            </a:pPr>
            <a:r>
              <a:rPr lang="en-US" b="1" dirty="0" smtClean="0">
                <a:solidFill>
                  <a:srgbClr val="0070C0"/>
                </a:solidFill>
              </a:rPr>
              <a:t>Unit Regression Testing.</a:t>
            </a:r>
          </a:p>
          <a:p>
            <a:pPr marL="514350" indent="-514350">
              <a:buFont typeface="+mj-lt"/>
              <a:buAutoNum type="arabicPeriod"/>
            </a:pPr>
            <a:r>
              <a:rPr lang="en-US" b="1" dirty="0" smtClean="0">
                <a:solidFill>
                  <a:srgbClr val="C00000"/>
                </a:solidFill>
              </a:rPr>
              <a:t>Regional Regression Testing.</a:t>
            </a:r>
          </a:p>
          <a:p>
            <a:pPr marL="514350" indent="-514350">
              <a:buFont typeface="+mj-lt"/>
              <a:buAutoNum type="arabicPeriod"/>
            </a:pPr>
            <a:r>
              <a:rPr lang="en-US" b="1" dirty="0" smtClean="0">
                <a:solidFill>
                  <a:srgbClr val="FF0000"/>
                </a:solidFill>
              </a:rPr>
              <a:t>Full Regression.</a:t>
            </a:r>
            <a:endParaRPr lang="en-US" b="1" dirty="0">
              <a:solidFill>
                <a:srgbClr val="FF0000"/>
              </a:solidFill>
            </a:endParaRPr>
          </a:p>
        </p:txBody>
      </p:sp>
    </p:spTree>
    <p:extLst>
      <p:ext uri="{BB962C8B-B14F-4D97-AF65-F5344CB8AC3E}">
        <p14:creationId xmlns:p14="http://schemas.microsoft.com/office/powerpoint/2010/main" val="408871326"/>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chemeClr val="accent6">
                    <a:lumMod val="75000"/>
                  </a:schemeClr>
                </a:solidFill>
              </a:rPr>
              <a:t>1)</a:t>
            </a:r>
            <a:r>
              <a:rPr lang="en-US" b="1" dirty="0">
                <a:solidFill>
                  <a:schemeClr val="accent6">
                    <a:lumMod val="75000"/>
                  </a:schemeClr>
                </a:solidFill>
              </a:rPr>
              <a:t> Unit Regression Testing</a:t>
            </a:r>
          </a:p>
        </p:txBody>
      </p:sp>
      <p:sp>
        <p:nvSpPr>
          <p:cNvPr id="3" name="Content Placeholder 2"/>
          <p:cNvSpPr>
            <a:spLocks noGrp="1"/>
          </p:cNvSpPr>
          <p:nvPr>
            <p:ph idx="1"/>
          </p:nvPr>
        </p:nvSpPr>
        <p:spPr/>
        <p:txBody>
          <a:bodyPr/>
          <a:lstStyle/>
          <a:p>
            <a:r>
              <a:rPr lang="en-US" b="1" dirty="0" smtClean="0">
                <a:solidFill>
                  <a:srgbClr val="00B050"/>
                </a:solidFill>
              </a:rPr>
              <a:t>Testing only the changes/modifications done by the developer.</a:t>
            </a:r>
            <a:endParaRPr lang="en-US" b="1" dirty="0">
              <a:solidFill>
                <a:srgbClr val="00B050"/>
              </a:solidFill>
            </a:endParaRPr>
          </a:p>
        </p:txBody>
      </p:sp>
    </p:spTree>
    <p:extLst>
      <p:ext uri="{BB962C8B-B14F-4D97-AF65-F5344CB8AC3E}">
        <p14:creationId xmlns:p14="http://schemas.microsoft.com/office/powerpoint/2010/main" val="3706043483"/>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solidFill>
                  <a:schemeClr val="accent6">
                    <a:lumMod val="75000"/>
                  </a:schemeClr>
                </a:solidFill>
              </a:rPr>
              <a:t>2)</a:t>
            </a:r>
            <a:r>
              <a:rPr lang="en-US" b="1" dirty="0">
                <a:solidFill>
                  <a:schemeClr val="accent6">
                    <a:lumMod val="75000"/>
                  </a:schemeClr>
                </a:solidFill>
              </a:rPr>
              <a:t> Regional Regression </a:t>
            </a:r>
            <a:r>
              <a:rPr lang="en-US" b="1" dirty="0" smtClean="0">
                <a:solidFill>
                  <a:schemeClr val="accent6">
                    <a:lumMod val="75000"/>
                  </a:schemeClr>
                </a:solidFill>
              </a:rPr>
              <a:t>Testing</a:t>
            </a:r>
            <a:r>
              <a:rPr lang="en-US" b="1" dirty="0">
                <a:solidFill>
                  <a:schemeClr val="accent6">
                    <a:lumMod val="75000"/>
                  </a:schemeClr>
                </a:solidFill>
              </a:rPr>
              <a:t/>
            </a:r>
            <a:br>
              <a:rPr lang="en-US" b="1" dirty="0">
                <a:solidFill>
                  <a:schemeClr val="accent6">
                    <a:lumMod val="75000"/>
                  </a:schemeClr>
                </a:solidFill>
              </a:rPr>
            </a:br>
            <a:endParaRPr lang="en-US" b="1" dirty="0">
              <a:solidFill>
                <a:schemeClr val="accent6">
                  <a:lumMod val="75000"/>
                </a:schemeClr>
              </a:solidFill>
            </a:endParaRPr>
          </a:p>
        </p:txBody>
      </p:sp>
      <p:sp>
        <p:nvSpPr>
          <p:cNvPr id="3" name="Content Placeholder 2"/>
          <p:cNvSpPr>
            <a:spLocks noGrp="1"/>
          </p:cNvSpPr>
          <p:nvPr>
            <p:ph idx="1"/>
          </p:nvPr>
        </p:nvSpPr>
        <p:spPr/>
        <p:txBody>
          <a:bodyPr/>
          <a:lstStyle/>
          <a:p>
            <a:r>
              <a:rPr lang="en-US" b="1" dirty="0" smtClean="0">
                <a:solidFill>
                  <a:srgbClr val="00B050"/>
                </a:solidFill>
              </a:rPr>
              <a:t>Testing the modified along with the impacted modules.</a:t>
            </a:r>
            <a:endParaRPr lang="en-US" b="1" dirty="0">
              <a:solidFill>
                <a:srgbClr val="00B050"/>
              </a:solidFill>
            </a:endParaRPr>
          </a:p>
        </p:txBody>
      </p:sp>
    </p:spTree>
    <p:extLst>
      <p:ext uri="{BB962C8B-B14F-4D97-AF65-F5344CB8AC3E}">
        <p14:creationId xmlns:p14="http://schemas.microsoft.com/office/powerpoint/2010/main" val="119096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solidFill>
                  <a:schemeClr val="accent6">
                    <a:lumMod val="75000"/>
                  </a:schemeClr>
                </a:solidFill>
              </a:rPr>
              <a:t>3)</a:t>
            </a:r>
            <a:r>
              <a:rPr lang="en-US" b="1" dirty="0">
                <a:solidFill>
                  <a:schemeClr val="accent6">
                    <a:lumMod val="75000"/>
                  </a:schemeClr>
                </a:solidFill>
              </a:rPr>
              <a:t> Full </a:t>
            </a:r>
            <a:r>
              <a:rPr lang="en-US" b="1" dirty="0" smtClean="0">
                <a:solidFill>
                  <a:schemeClr val="accent6">
                    <a:lumMod val="75000"/>
                  </a:schemeClr>
                </a:solidFill>
              </a:rPr>
              <a:t>Regression</a:t>
            </a:r>
            <a:r>
              <a:rPr lang="en-US" b="1" dirty="0">
                <a:solidFill>
                  <a:schemeClr val="accent6">
                    <a:lumMod val="75000"/>
                  </a:schemeClr>
                </a:solidFill>
              </a:rPr>
              <a:t/>
            </a:r>
            <a:br>
              <a:rPr lang="en-US" b="1" dirty="0">
                <a:solidFill>
                  <a:schemeClr val="accent6">
                    <a:lumMod val="75000"/>
                  </a:schemeClr>
                </a:solidFill>
              </a:rPr>
            </a:br>
            <a:endParaRPr lang="en-US" b="1" dirty="0">
              <a:solidFill>
                <a:schemeClr val="accent6">
                  <a:lumMod val="75000"/>
                </a:schemeClr>
              </a:solidFill>
            </a:endParaRPr>
          </a:p>
        </p:txBody>
      </p:sp>
      <p:sp>
        <p:nvSpPr>
          <p:cNvPr id="3" name="Content Placeholder 2"/>
          <p:cNvSpPr>
            <a:spLocks noGrp="1"/>
          </p:cNvSpPr>
          <p:nvPr>
            <p:ph idx="1"/>
          </p:nvPr>
        </p:nvSpPr>
        <p:spPr/>
        <p:txBody>
          <a:bodyPr/>
          <a:lstStyle/>
          <a:p>
            <a:r>
              <a:rPr lang="en-US" b="1" dirty="0" smtClean="0">
                <a:solidFill>
                  <a:srgbClr val="00B050"/>
                </a:solidFill>
              </a:rPr>
              <a:t>Testing the main feature and remaining part of the application.</a:t>
            </a:r>
            <a:endParaRPr lang="en-US" b="1" dirty="0">
              <a:solidFill>
                <a:srgbClr val="00B050"/>
              </a:solidFill>
            </a:endParaRPr>
          </a:p>
        </p:txBody>
      </p:sp>
    </p:spTree>
    <p:extLst>
      <p:ext uri="{BB962C8B-B14F-4D97-AF65-F5344CB8AC3E}">
        <p14:creationId xmlns:p14="http://schemas.microsoft.com/office/powerpoint/2010/main" val="1966732377"/>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6000" b="1" dirty="0" smtClean="0">
                <a:solidFill>
                  <a:schemeClr val="accent6">
                    <a:lumMod val="75000"/>
                  </a:schemeClr>
                </a:solidFill>
              </a:rPr>
              <a:t>Re-Testing</a:t>
            </a:r>
            <a:endParaRPr lang="en-US" sz="6000" b="1" dirty="0">
              <a:solidFill>
                <a:schemeClr val="accent6">
                  <a:lumMod val="75000"/>
                </a:schemeClr>
              </a:solidFill>
            </a:endParaRPr>
          </a:p>
        </p:txBody>
      </p:sp>
      <p:sp>
        <p:nvSpPr>
          <p:cNvPr id="3" name="Content Placeholder 2"/>
          <p:cNvSpPr>
            <a:spLocks noGrp="1"/>
          </p:cNvSpPr>
          <p:nvPr>
            <p:ph idx="1"/>
          </p:nvPr>
        </p:nvSpPr>
        <p:spPr/>
        <p:txBody>
          <a:bodyPr/>
          <a:lstStyle/>
          <a:p>
            <a:r>
              <a:rPr lang="en-US" b="1" dirty="0" smtClean="0">
                <a:solidFill>
                  <a:srgbClr val="00B050"/>
                </a:solidFill>
              </a:rPr>
              <a:t>If the developer fixes the bug, Tester will test the impacted area which is called Re-testing.</a:t>
            </a:r>
          </a:p>
          <a:p>
            <a:r>
              <a:rPr lang="en-US" b="1" dirty="0" smtClean="0">
                <a:solidFill>
                  <a:srgbClr val="00B050"/>
                </a:solidFill>
              </a:rPr>
              <a:t>Tester closes the bug if it is fixed.</a:t>
            </a:r>
          </a:p>
          <a:p>
            <a:r>
              <a:rPr lang="en-US" b="1" dirty="0" smtClean="0">
                <a:solidFill>
                  <a:srgbClr val="00B050"/>
                </a:solidFill>
              </a:rPr>
              <a:t>If not they reopen the bug and sent it back  to the developer.</a:t>
            </a:r>
            <a:endParaRPr lang="en-US" b="1" dirty="0">
              <a:solidFill>
                <a:srgbClr val="00B050"/>
              </a:solidFill>
            </a:endParaRPr>
          </a:p>
        </p:txBody>
      </p:sp>
    </p:spTree>
    <p:extLst>
      <p:ext uri="{BB962C8B-B14F-4D97-AF65-F5344CB8AC3E}">
        <p14:creationId xmlns:p14="http://schemas.microsoft.com/office/powerpoint/2010/main" val="3589335971"/>
      </p:ext>
    </p:extLst>
  </p:cSld>
  <p:clrMapOvr>
    <a:masterClrMapping/>
  </p:clrMapOvr>
  <p:transition spd="slow">
    <p:randomBar dir="vert"/>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800" b="1" dirty="0" smtClean="0">
                <a:solidFill>
                  <a:schemeClr val="accent6">
                    <a:lumMod val="75000"/>
                  </a:schemeClr>
                </a:solidFill>
              </a:rPr>
              <a:t>Mobile Application</a:t>
            </a:r>
            <a:br>
              <a:rPr lang="en-US" sz="4800" b="1" dirty="0" smtClean="0">
                <a:solidFill>
                  <a:schemeClr val="accent6">
                    <a:lumMod val="75000"/>
                  </a:schemeClr>
                </a:solidFill>
              </a:rPr>
            </a:br>
            <a:endParaRPr lang="en-US" sz="4800" b="1" dirty="0">
              <a:solidFill>
                <a:schemeClr val="accent6">
                  <a:lumMod val="75000"/>
                </a:schemeClr>
              </a:solidFill>
            </a:endParaRPr>
          </a:p>
        </p:txBody>
      </p:sp>
      <p:sp>
        <p:nvSpPr>
          <p:cNvPr id="3" name="Content Placeholder 2"/>
          <p:cNvSpPr>
            <a:spLocks noGrp="1"/>
          </p:cNvSpPr>
          <p:nvPr>
            <p:ph idx="1"/>
          </p:nvPr>
        </p:nvSpPr>
        <p:spPr/>
        <p:txBody>
          <a:bodyPr/>
          <a:lstStyle/>
          <a:p>
            <a:r>
              <a:rPr lang="en-US" b="1" dirty="0">
                <a:solidFill>
                  <a:srgbClr val="00B050"/>
                </a:solidFill>
              </a:rPr>
              <a:t>The applications which are run through mobile is called Mobile applications </a:t>
            </a:r>
          </a:p>
          <a:p>
            <a:r>
              <a:rPr lang="en-US" b="1" dirty="0">
                <a:solidFill>
                  <a:srgbClr val="00B050"/>
                </a:solidFill>
              </a:rPr>
              <a:t>Ex: </a:t>
            </a:r>
            <a:r>
              <a:rPr lang="en-US" b="1" dirty="0" smtClean="0">
                <a:solidFill>
                  <a:srgbClr val="00B050"/>
                </a:solidFill>
              </a:rPr>
              <a:t>what's </a:t>
            </a:r>
            <a:r>
              <a:rPr lang="en-US" b="1" dirty="0">
                <a:solidFill>
                  <a:srgbClr val="00B050"/>
                </a:solidFill>
              </a:rPr>
              <a:t>app, </a:t>
            </a:r>
            <a:r>
              <a:rPr lang="en-US" b="1" dirty="0" smtClean="0">
                <a:solidFill>
                  <a:srgbClr val="00B050"/>
                </a:solidFill>
              </a:rPr>
              <a:t>Facebook, </a:t>
            </a:r>
            <a:r>
              <a:rPr lang="en-US" b="1" dirty="0">
                <a:solidFill>
                  <a:srgbClr val="00B050"/>
                </a:solidFill>
              </a:rPr>
              <a:t>amazon prime, Netflix, </a:t>
            </a:r>
            <a:r>
              <a:rPr lang="en-US" b="1" dirty="0" err="1">
                <a:solidFill>
                  <a:srgbClr val="00B050"/>
                </a:solidFill>
              </a:rPr>
              <a:t>Instagram</a:t>
            </a:r>
            <a:r>
              <a:rPr lang="en-US" b="1" dirty="0">
                <a:solidFill>
                  <a:srgbClr val="00B050"/>
                </a:solidFill>
              </a:rPr>
              <a:t>, etc.</a:t>
            </a:r>
          </a:p>
          <a:p>
            <a:r>
              <a:rPr lang="en-US" b="1" dirty="0" smtClean="0">
                <a:solidFill>
                  <a:srgbClr val="00B050"/>
                </a:solidFill>
              </a:rPr>
              <a:t>These </a:t>
            </a:r>
            <a:r>
              <a:rPr lang="en-US" b="1" dirty="0" smtClean="0">
                <a:solidFill>
                  <a:srgbClr val="00B050"/>
                </a:solidFill>
              </a:rPr>
              <a:t>cannot  </a:t>
            </a:r>
            <a:r>
              <a:rPr lang="en-US" b="1" dirty="0" smtClean="0">
                <a:solidFill>
                  <a:srgbClr val="00B050"/>
                </a:solidFill>
              </a:rPr>
              <a:t>be tested by automation.</a:t>
            </a:r>
            <a:endParaRPr lang="en-US" b="1" dirty="0">
              <a:solidFill>
                <a:srgbClr val="00B050"/>
              </a:solidFill>
            </a:endParaRPr>
          </a:p>
        </p:txBody>
      </p:sp>
    </p:spTree>
    <p:extLst>
      <p:ext uri="{BB962C8B-B14F-4D97-AF65-F5344CB8AC3E}">
        <p14:creationId xmlns:p14="http://schemas.microsoft.com/office/powerpoint/2010/main" val="820701528"/>
      </p:ext>
    </p:extLst>
  </p:cSld>
  <p:clrMapOvr>
    <a:masterClrMapping/>
  </p:clrMapOvr>
  <p:transition spd="slow">
    <p:cover/>
  </p:transition>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325562"/>
          </a:xfrm>
        </p:spPr>
        <p:txBody>
          <a:bodyPr>
            <a:noAutofit/>
          </a:bodyPr>
          <a:lstStyle/>
          <a:p>
            <a:r>
              <a:rPr lang="en-US" sz="6000" b="1" dirty="0">
                <a:solidFill>
                  <a:schemeClr val="accent6">
                    <a:lumMod val="75000"/>
                  </a:schemeClr>
                </a:solidFill>
              </a:rPr>
              <a:t>End to End </a:t>
            </a:r>
            <a:r>
              <a:rPr lang="en-US" sz="6000" b="1" dirty="0" smtClean="0">
                <a:solidFill>
                  <a:schemeClr val="accent6">
                    <a:lumMod val="75000"/>
                  </a:schemeClr>
                </a:solidFill>
              </a:rPr>
              <a:t>Testing</a:t>
            </a:r>
            <a:r>
              <a:rPr lang="en-US" sz="6000" b="1" dirty="0">
                <a:solidFill>
                  <a:schemeClr val="accent6">
                    <a:lumMod val="75000"/>
                  </a:schemeClr>
                </a:solidFill>
              </a:rPr>
              <a:t/>
            </a:r>
            <a:br>
              <a:rPr lang="en-US" sz="6000" b="1" dirty="0">
                <a:solidFill>
                  <a:schemeClr val="accent6">
                    <a:lumMod val="75000"/>
                  </a:schemeClr>
                </a:solidFill>
              </a:rPr>
            </a:br>
            <a:endParaRPr lang="en-US" sz="6000" b="1" dirty="0">
              <a:solidFill>
                <a:schemeClr val="accent6">
                  <a:lumMod val="75000"/>
                </a:schemeClr>
              </a:solidFill>
            </a:endParaRPr>
          </a:p>
        </p:txBody>
      </p:sp>
      <p:sp>
        <p:nvSpPr>
          <p:cNvPr id="3" name="Content Placeholder 2"/>
          <p:cNvSpPr>
            <a:spLocks noGrp="1"/>
          </p:cNvSpPr>
          <p:nvPr>
            <p:ph idx="1"/>
          </p:nvPr>
        </p:nvSpPr>
        <p:spPr/>
        <p:txBody>
          <a:bodyPr/>
          <a:lstStyle/>
          <a:p>
            <a:r>
              <a:rPr lang="en-US" b="1" dirty="0">
                <a:solidFill>
                  <a:srgbClr val="00B050"/>
                </a:solidFill>
              </a:rPr>
              <a:t>End-to-end testing is a type of software testing that tests flows from beginning to end, as opposed to only testing individual steps</a:t>
            </a:r>
          </a:p>
          <a:p>
            <a:endParaRPr lang="en-US" b="1" dirty="0">
              <a:solidFill>
                <a:srgbClr val="00B050"/>
              </a:solidFill>
            </a:endParaRPr>
          </a:p>
        </p:txBody>
      </p:sp>
    </p:spTree>
    <p:extLst>
      <p:ext uri="{BB962C8B-B14F-4D97-AF65-F5344CB8AC3E}">
        <p14:creationId xmlns:p14="http://schemas.microsoft.com/office/powerpoint/2010/main" val="2976200526"/>
      </p:ext>
    </p:extLst>
  </p:cSld>
  <p:clrMapOvr>
    <a:masterClrMapping/>
  </p:clrMapOvr>
  <p:transition spd="slow">
    <p:pull/>
  </p:transition>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401762"/>
          </a:xfrm>
        </p:spPr>
        <p:txBody>
          <a:bodyPr>
            <a:noAutofit/>
          </a:bodyPr>
          <a:lstStyle/>
          <a:p>
            <a:r>
              <a:rPr lang="en-US" sz="6000" b="1" dirty="0">
                <a:solidFill>
                  <a:schemeClr val="accent6">
                    <a:lumMod val="75000"/>
                  </a:schemeClr>
                </a:solidFill>
              </a:rPr>
              <a:t>Smoke </a:t>
            </a:r>
            <a:r>
              <a:rPr lang="en-US" sz="6000" b="1" dirty="0" smtClean="0">
                <a:solidFill>
                  <a:schemeClr val="accent6">
                    <a:lumMod val="75000"/>
                  </a:schemeClr>
                </a:solidFill>
              </a:rPr>
              <a:t>Testing</a:t>
            </a:r>
            <a:r>
              <a:rPr lang="en-US" sz="6000" b="1" dirty="0">
                <a:solidFill>
                  <a:schemeClr val="accent6">
                    <a:lumMod val="75000"/>
                  </a:schemeClr>
                </a:solidFill>
              </a:rPr>
              <a:t/>
            </a:r>
            <a:br>
              <a:rPr lang="en-US" sz="6000" b="1" dirty="0">
                <a:solidFill>
                  <a:schemeClr val="accent6">
                    <a:lumMod val="75000"/>
                  </a:schemeClr>
                </a:solidFill>
              </a:rPr>
            </a:br>
            <a:endParaRPr lang="en-US" sz="6000" b="1" dirty="0">
              <a:solidFill>
                <a:schemeClr val="accent6">
                  <a:lumMod val="75000"/>
                </a:schemeClr>
              </a:solidFill>
            </a:endParaRPr>
          </a:p>
        </p:txBody>
      </p:sp>
      <p:sp>
        <p:nvSpPr>
          <p:cNvPr id="3" name="Content Placeholder 2"/>
          <p:cNvSpPr>
            <a:spLocks noGrp="1"/>
          </p:cNvSpPr>
          <p:nvPr>
            <p:ph idx="1"/>
          </p:nvPr>
        </p:nvSpPr>
        <p:spPr/>
        <p:txBody>
          <a:bodyPr/>
          <a:lstStyle/>
          <a:p>
            <a:pPr lvl="0"/>
            <a:r>
              <a:rPr lang="en-US" b="1" dirty="0">
                <a:solidFill>
                  <a:srgbClr val="00B050"/>
                </a:solidFill>
              </a:rPr>
              <a:t>In this testing method, the development team deploys the build in QA. A subset of test cases are taken, and then testers run test cases on the build. The QA team test the application.</a:t>
            </a:r>
          </a:p>
          <a:p>
            <a:r>
              <a:rPr lang="en-US" b="1" dirty="0" smtClean="0">
                <a:solidFill>
                  <a:srgbClr val="00B050"/>
                </a:solidFill>
              </a:rPr>
              <a:t>Both developers and testers will do the smoke testing.</a:t>
            </a:r>
            <a:endParaRPr lang="en-US" b="1" dirty="0">
              <a:solidFill>
                <a:srgbClr val="00B050"/>
              </a:solidFill>
            </a:endParaRPr>
          </a:p>
        </p:txBody>
      </p:sp>
    </p:spTree>
    <p:extLst>
      <p:ext uri="{BB962C8B-B14F-4D97-AF65-F5344CB8AC3E}">
        <p14:creationId xmlns:p14="http://schemas.microsoft.com/office/powerpoint/2010/main" val="759919654"/>
      </p:ext>
    </p:extLst>
  </p:cSld>
  <p:clrMapOvr>
    <a:masterClrMapping/>
  </p:clrMapOvr>
  <p:transition spd="slow">
    <p:push dir="u"/>
  </p:transition>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325562"/>
          </a:xfrm>
        </p:spPr>
        <p:txBody>
          <a:bodyPr>
            <a:noAutofit/>
          </a:bodyPr>
          <a:lstStyle/>
          <a:p>
            <a:r>
              <a:rPr lang="en-US" sz="6000" b="1" dirty="0">
                <a:solidFill>
                  <a:schemeClr val="accent6">
                    <a:lumMod val="75000"/>
                  </a:schemeClr>
                </a:solidFill>
              </a:rPr>
              <a:t>Sanity </a:t>
            </a:r>
            <a:r>
              <a:rPr lang="en-US" sz="6000" b="1" dirty="0" smtClean="0">
                <a:solidFill>
                  <a:schemeClr val="accent6">
                    <a:lumMod val="75000"/>
                  </a:schemeClr>
                </a:solidFill>
              </a:rPr>
              <a:t>Testing</a:t>
            </a:r>
            <a:r>
              <a:rPr lang="en-US" sz="6000" b="1" dirty="0">
                <a:solidFill>
                  <a:schemeClr val="accent6">
                    <a:lumMod val="75000"/>
                  </a:schemeClr>
                </a:solidFill>
              </a:rPr>
              <a:t/>
            </a:r>
            <a:br>
              <a:rPr lang="en-US" sz="6000" b="1" dirty="0">
                <a:solidFill>
                  <a:schemeClr val="accent6">
                    <a:lumMod val="75000"/>
                  </a:schemeClr>
                </a:solidFill>
              </a:rPr>
            </a:br>
            <a:endParaRPr lang="en-US" sz="6000" b="1" dirty="0">
              <a:solidFill>
                <a:schemeClr val="accent6">
                  <a:lumMod val="75000"/>
                </a:schemeClr>
              </a:solidFill>
            </a:endParaRPr>
          </a:p>
        </p:txBody>
      </p:sp>
      <p:sp>
        <p:nvSpPr>
          <p:cNvPr id="3" name="Content Placeholder 2"/>
          <p:cNvSpPr>
            <a:spLocks noGrp="1"/>
          </p:cNvSpPr>
          <p:nvPr>
            <p:ph idx="1"/>
          </p:nvPr>
        </p:nvSpPr>
        <p:spPr/>
        <p:txBody>
          <a:bodyPr/>
          <a:lstStyle/>
          <a:p>
            <a:pPr lvl="0"/>
            <a:r>
              <a:rPr lang="en-US" b="1" dirty="0">
                <a:solidFill>
                  <a:srgbClr val="00B050"/>
                </a:solidFill>
              </a:rPr>
              <a:t>Sanity testing is a type of regression testing used in quality assurance. The main purpose of sanity testing is to make sure that the proposed modifications or functionality works as </a:t>
            </a:r>
            <a:r>
              <a:rPr lang="en-US" b="1" dirty="0" smtClean="0">
                <a:solidFill>
                  <a:srgbClr val="00B050"/>
                </a:solidFill>
              </a:rPr>
              <a:t>intended.</a:t>
            </a:r>
          </a:p>
          <a:p>
            <a:pPr lvl="0"/>
            <a:r>
              <a:rPr lang="en-US" b="1" dirty="0" smtClean="0">
                <a:solidFill>
                  <a:srgbClr val="00B050"/>
                </a:solidFill>
              </a:rPr>
              <a:t>Testers are involved.</a:t>
            </a:r>
            <a:endParaRPr lang="en-US" b="1" dirty="0">
              <a:solidFill>
                <a:srgbClr val="00B050"/>
              </a:solidFill>
            </a:endParaRPr>
          </a:p>
          <a:p>
            <a:endParaRPr lang="en-US" b="1" dirty="0">
              <a:solidFill>
                <a:srgbClr val="00B050"/>
              </a:solidFill>
            </a:endParaRPr>
          </a:p>
        </p:txBody>
      </p:sp>
    </p:spTree>
    <p:extLst>
      <p:ext uri="{BB962C8B-B14F-4D97-AF65-F5344CB8AC3E}">
        <p14:creationId xmlns:p14="http://schemas.microsoft.com/office/powerpoint/2010/main" val="4276518162"/>
      </p:ext>
    </p:extLst>
  </p:cSld>
  <p:clrMapOvr>
    <a:masterClrMapping/>
  </p:clrMapOvr>
  <p:transition spd="slow">
    <p:push dir="u"/>
  </p:transition>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6000" b="1" dirty="0">
                <a:solidFill>
                  <a:schemeClr val="accent6">
                    <a:lumMod val="75000"/>
                  </a:schemeClr>
                </a:solidFill>
              </a:rPr>
              <a:t>Smoke </a:t>
            </a:r>
            <a:r>
              <a:rPr lang="en-US" sz="6000" b="1" dirty="0" err="1">
                <a:solidFill>
                  <a:schemeClr val="accent6">
                    <a:lumMod val="75000"/>
                  </a:schemeClr>
                </a:solidFill>
              </a:rPr>
              <a:t>Vs</a:t>
            </a:r>
            <a:r>
              <a:rPr lang="en-US" sz="6000" b="1" dirty="0">
                <a:solidFill>
                  <a:schemeClr val="accent6">
                    <a:lumMod val="75000"/>
                  </a:schemeClr>
                </a:solidFill>
              </a:rPr>
              <a:t> Sanity</a:t>
            </a:r>
            <a:endParaRPr lang="en-US" sz="6000" dirty="0">
              <a:solidFill>
                <a:schemeClr val="accent6">
                  <a:lumMod val="75000"/>
                </a:schemeClr>
              </a:solidFill>
            </a:endParaRPr>
          </a:p>
        </p:txBody>
      </p:sp>
      <p:sp>
        <p:nvSpPr>
          <p:cNvPr id="3" name="Text Placeholder 2"/>
          <p:cNvSpPr>
            <a:spLocks noGrp="1"/>
          </p:cNvSpPr>
          <p:nvPr>
            <p:ph type="body" idx="1"/>
          </p:nvPr>
        </p:nvSpPr>
        <p:spPr/>
        <p:style>
          <a:lnRef idx="3">
            <a:schemeClr val="lt1"/>
          </a:lnRef>
          <a:fillRef idx="1">
            <a:schemeClr val="accent3"/>
          </a:fillRef>
          <a:effectRef idx="1">
            <a:schemeClr val="accent3"/>
          </a:effectRef>
          <a:fontRef idx="minor">
            <a:schemeClr val="lt1"/>
          </a:fontRef>
        </p:style>
        <p:txBody>
          <a:bodyPr/>
          <a:lstStyle/>
          <a:p>
            <a:pPr algn="ctr"/>
            <a:r>
              <a:rPr lang="en-US" dirty="0" smtClean="0">
                <a:solidFill>
                  <a:schemeClr val="tx1"/>
                </a:solidFill>
              </a:rPr>
              <a:t>Smoke</a:t>
            </a:r>
            <a:endParaRPr lang="en-US" dirty="0">
              <a:solidFill>
                <a:schemeClr val="tx1"/>
              </a:solidFill>
            </a:endParaRPr>
          </a:p>
        </p:txBody>
      </p:sp>
      <p:sp>
        <p:nvSpPr>
          <p:cNvPr id="4" name="Content Placeholder 3"/>
          <p:cNvSpPr>
            <a:spLocks noGrp="1"/>
          </p:cNvSpPr>
          <p:nvPr>
            <p:ph sz="half" idx="2"/>
          </p:nvPr>
        </p:nvSpPr>
        <p:spPr/>
        <p:style>
          <a:lnRef idx="3">
            <a:schemeClr val="lt1"/>
          </a:lnRef>
          <a:fillRef idx="1">
            <a:schemeClr val="accent2"/>
          </a:fillRef>
          <a:effectRef idx="1">
            <a:schemeClr val="accent2"/>
          </a:effectRef>
          <a:fontRef idx="minor">
            <a:schemeClr val="lt1"/>
          </a:fontRef>
        </p:style>
        <p:txBody>
          <a:bodyPr>
            <a:normAutofit fontScale="92500" lnSpcReduction="20000"/>
          </a:bodyPr>
          <a:lstStyle/>
          <a:p>
            <a:pPr marL="457200" indent="-457200">
              <a:buFont typeface="+mj-lt"/>
              <a:buAutoNum type="arabicPeriod"/>
            </a:pPr>
            <a:r>
              <a:rPr lang="en-US" b="1" dirty="0">
                <a:solidFill>
                  <a:srgbClr val="FFFF00"/>
                </a:solidFill>
              </a:rPr>
              <a:t>Smoke test is done to make </a:t>
            </a:r>
            <a:r>
              <a:rPr lang="en-US" b="1" dirty="0" smtClean="0">
                <a:solidFill>
                  <a:srgbClr val="FFFF00"/>
                </a:solidFill>
              </a:rPr>
              <a:t>sure </a:t>
            </a:r>
            <a:r>
              <a:rPr lang="en-US" b="1" dirty="0">
                <a:solidFill>
                  <a:srgbClr val="FFFF00"/>
                </a:solidFill>
              </a:rPr>
              <a:t>the build we received from the development team is stable or not</a:t>
            </a:r>
            <a:r>
              <a:rPr lang="en-US" b="1" dirty="0" smtClean="0">
                <a:solidFill>
                  <a:srgbClr val="FFFF00"/>
                </a:solidFill>
              </a:rPr>
              <a:t>.</a:t>
            </a:r>
          </a:p>
          <a:p>
            <a:pPr marL="457200" indent="-457200">
              <a:buFont typeface="+mj-lt"/>
              <a:buAutoNum type="arabicPeriod"/>
            </a:pPr>
            <a:r>
              <a:rPr lang="en-US" b="1" dirty="0">
                <a:solidFill>
                  <a:srgbClr val="FFFF00"/>
                </a:solidFill>
              </a:rPr>
              <a:t>Smoke Testing is performed by both Developers and </a:t>
            </a:r>
            <a:r>
              <a:rPr lang="en-US" b="1" dirty="0" smtClean="0">
                <a:solidFill>
                  <a:srgbClr val="FFFF00"/>
                </a:solidFill>
              </a:rPr>
              <a:t>Testers.</a:t>
            </a:r>
          </a:p>
          <a:p>
            <a:pPr marL="457200" indent="-457200">
              <a:buFont typeface="+mj-lt"/>
              <a:buAutoNum type="arabicPeriod"/>
            </a:pPr>
            <a:r>
              <a:rPr lang="en-US" b="1" dirty="0">
                <a:solidFill>
                  <a:srgbClr val="FFFF00"/>
                </a:solidFill>
              </a:rPr>
              <a:t>Build may be either stable or </a:t>
            </a:r>
            <a:r>
              <a:rPr lang="en-US" b="1" dirty="0" smtClean="0">
                <a:solidFill>
                  <a:srgbClr val="FFFF00"/>
                </a:solidFill>
              </a:rPr>
              <a:t>not.</a:t>
            </a:r>
          </a:p>
          <a:p>
            <a:pPr marL="457200" indent="-457200">
              <a:buFont typeface="+mj-lt"/>
              <a:buAutoNum type="arabicPeriod"/>
            </a:pPr>
            <a:r>
              <a:rPr lang="en-US" b="1" dirty="0">
                <a:solidFill>
                  <a:srgbClr val="FFFF00"/>
                </a:solidFill>
              </a:rPr>
              <a:t>It is done in </a:t>
            </a:r>
            <a:r>
              <a:rPr lang="en-US" b="1" dirty="0" smtClean="0">
                <a:solidFill>
                  <a:srgbClr val="FFFF00"/>
                </a:solidFill>
              </a:rPr>
              <a:t>beginning.</a:t>
            </a:r>
          </a:p>
          <a:p>
            <a:pPr marL="457200" indent="-457200">
              <a:buFont typeface="+mj-lt"/>
              <a:buAutoNum type="arabicPeriod"/>
            </a:pPr>
            <a:r>
              <a:rPr lang="en-US" b="1" dirty="0">
                <a:solidFill>
                  <a:srgbClr val="FFFF00"/>
                </a:solidFill>
              </a:rPr>
              <a:t>It will be done </a:t>
            </a:r>
            <a:r>
              <a:rPr lang="en-US" b="1" dirty="0" smtClean="0">
                <a:solidFill>
                  <a:srgbClr val="FFFF00"/>
                </a:solidFill>
              </a:rPr>
              <a:t>every time </a:t>
            </a:r>
            <a:r>
              <a:rPr lang="en-US" b="1" dirty="0">
                <a:solidFill>
                  <a:srgbClr val="FFFF00"/>
                </a:solidFill>
              </a:rPr>
              <a:t>if there is a new Build release</a:t>
            </a:r>
          </a:p>
        </p:txBody>
      </p:sp>
      <p:sp>
        <p:nvSpPr>
          <p:cNvPr id="5" name="Text Placeholder 4"/>
          <p:cNvSpPr>
            <a:spLocks noGrp="1"/>
          </p:cNvSpPr>
          <p:nvPr>
            <p:ph type="body" sz="quarter" idx="3"/>
          </p:nvPr>
        </p:nvSpPr>
        <p:spPr/>
        <p:style>
          <a:lnRef idx="3">
            <a:schemeClr val="lt1"/>
          </a:lnRef>
          <a:fillRef idx="1">
            <a:schemeClr val="accent4"/>
          </a:fillRef>
          <a:effectRef idx="1">
            <a:schemeClr val="accent4"/>
          </a:effectRef>
          <a:fontRef idx="minor">
            <a:schemeClr val="lt1"/>
          </a:fontRef>
        </p:style>
        <p:txBody>
          <a:bodyPr/>
          <a:lstStyle/>
          <a:p>
            <a:pPr algn="ctr"/>
            <a:r>
              <a:rPr lang="en-US" dirty="0" smtClean="0">
                <a:solidFill>
                  <a:schemeClr val="tx1"/>
                </a:solidFill>
              </a:rPr>
              <a:t>Sanity</a:t>
            </a:r>
            <a:endParaRPr lang="en-US" dirty="0">
              <a:solidFill>
                <a:schemeClr val="tx1"/>
              </a:solidFill>
            </a:endParaRPr>
          </a:p>
        </p:txBody>
      </p:sp>
      <p:sp>
        <p:nvSpPr>
          <p:cNvPr id="6" name="Content Placeholder 5"/>
          <p:cNvSpPr>
            <a:spLocks noGrp="1"/>
          </p:cNvSpPr>
          <p:nvPr>
            <p:ph sz="quarter" idx="4"/>
          </p:nvPr>
        </p:nvSpPr>
        <p:spPr/>
        <p:style>
          <a:lnRef idx="3">
            <a:schemeClr val="lt1"/>
          </a:lnRef>
          <a:fillRef idx="1">
            <a:schemeClr val="accent5"/>
          </a:fillRef>
          <a:effectRef idx="1">
            <a:schemeClr val="accent5"/>
          </a:effectRef>
          <a:fontRef idx="minor">
            <a:schemeClr val="lt1"/>
          </a:fontRef>
        </p:style>
        <p:txBody>
          <a:bodyPr>
            <a:normAutofit fontScale="92500" lnSpcReduction="20000"/>
          </a:bodyPr>
          <a:lstStyle/>
          <a:p>
            <a:pPr marL="457200" indent="-457200">
              <a:buFont typeface="+mj-lt"/>
              <a:buAutoNum type="arabicPeriod"/>
            </a:pPr>
            <a:r>
              <a:rPr lang="en-US" b="1" dirty="0">
                <a:solidFill>
                  <a:srgbClr val="FFFF00"/>
                </a:solidFill>
              </a:rPr>
              <a:t>A sanity Test is done during the release phase to check for the main functionalities of the </a:t>
            </a:r>
            <a:r>
              <a:rPr lang="en-US" b="1" dirty="0" smtClean="0">
                <a:solidFill>
                  <a:srgbClr val="FFFF00"/>
                </a:solidFill>
              </a:rPr>
              <a:t>application.</a:t>
            </a:r>
          </a:p>
          <a:p>
            <a:pPr marL="457200" indent="-457200">
              <a:buFont typeface="+mj-lt"/>
              <a:buAutoNum type="arabicPeriod"/>
            </a:pPr>
            <a:r>
              <a:rPr lang="en-US" b="1" dirty="0">
                <a:solidFill>
                  <a:srgbClr val="FFFF00"/>
                </a:solidFill>
              </a:rPr>
              <a:t>Sanity testing is performed </a:t>
            </a:r>
            <a:r>
              <a:rPr lang="en-US" b="1" dirty="0" smtClean="0">
                <a:solidFill>
                  <a:srgbClr val="FFFF00"/>
                </a:solidFill>
              </a:rPr>
              <a:t>by </a:t>
            </a:r>
            <a:r>
              <a:rPr lang="en-US" b="1" dirty="0">
                <a:solidFill>
                  <a:srgbClr val="FFFF00"/>
                </a:solidFill>
              </a:rPr>
              <a:t>testers </a:t>
            </a:r>
            <a:r>
              <a:rPr lang="en-US" b="1" dirty="0" smtClean="0">
                <a:solidFill>
                  <a:srgbClr val="FFFF00"/>
                </a:solidFill>
              </a:rPr>
              <a:t>alone.</a:t>
            </a:r>
          </a:p>
          <a:p>
            <a:pPr marL="457200" indent="-457200">
              <a:buFont typeface="+mj-lt"/>
              <a:buAutoNum type="arabicPeriod"/>
            </a:pPr>
            <a:r>
              <a:rPr lang="en-US" b="1" dirty="0">
                <a:solidFill>
                  <a:srgbClr val="FFFF00"/>
                </a:solidFill>
              </a:rPr>
              <a:t>Sanity testing is done if the build is </a:t>
            </a:r>
            <a:r>
              <a:rPr lang="en-US" b="1" dirty="0" smtClean="0">
                <a:solidFill>
                  <a:srgbClr val="FFFF00"/>
                </a:solidFill>
              </a:rPr>
              <a:t>stable.</a:t>
            </a:r>
          </a:p>
          <a:p>
            <a:pPr marL="457200" indent="-457200">
              <a:buFont typeface="+mj-lt"/>
              <a:buAutoNum type="arabicPeriod"/>
            </a:pPr>
            <a:r>
              <a:rPr lang="en-US" b="1" dirty="0">
                <a:solidFill>
                  <a:srgbClr val="FFFF00"/>
                </a:solidFill>
              </a:rPr>
              <a:t>It is done once the application is </a:t>
            </a:r>
            <a:r>
              <a:rPr lang="en-US" b="1" dirty="0" smtClean="0">
                <a:solidFill>
                  <a:srgbClr val="FFFF00"/>
                </a:solidFill>
              </a:rPr>
              <a:t>stable.</a:t>
            </a:r>
          </a:p>
          <a:p>
            <a:pPr marL="457200" indent="-457200">
              <a:buFont typeface="+mj-lt"/>
              <a:buAutoNum type="arabicPeriod"/>
            </a:pPr>
            <a:r>
              <a:rPr lang="en-US" b="1" dirty="0">
                <a:solidFill>
                  <a:srgbClr val="FFFF00"/>
                </a:solidFill>
              </a:rPr>
              <a:t>It is planned when there is not enough time to do it. </a:t>
            </a:r>
          </a:p>
        </p:txBody>
      </p:sp>
    </p:spTree>
    <p:extLst>
      <p:ext uri="{BB962C8B-B14F-4D97-AF65-F5344CB8AC3E}">
        <p14:creationId xmlns:p14="http://schemas.microsoft.com/office/powerpoint/2010/main" val="95937968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477962"/>
          </a:xfrm>
        </p:spPr>
        <p:txBody>
          <a:bodyPr>
            <a:noAutofit/>
          </a:bodyPr>
          <a:lstStyle/>
          <a:p>
            <a:r>
              <a:rPr lang="en-US" sz="6000" b="1" dirty="0">
                <a:solidFill>
                  <a:schemeClr val="accent6">
                    <a:lumMod val="75000"/>
                  </a:schemeClr>
                </a:solidFill>
              </a:rPr>
              <a:t>Exploratory </a:t>
            </a:r>
            <a:r>
              <a:rPr lang="en-US" sz="6000" b="1" dirty="0" smtClean="0">
                <a:solidFill>
                  <a:schemeClr val="accent6">
                    <a:lumMod val="75000"/>
                  </a:schemeClr>
                </a:solidFill>
              </a:rPr>
              <a:t>Testing</a:t>
            </a:r>
            <a:r>
              <a:rPr lang="en-US" sz="6000" b="1" dirty="0">
                <a:solidFill>
                  <a:schemeClr val="accent6">
                    <a:lumMod val="75000"/>
                  </a:schemeClr>
                </a:solidFill>
              </a:rPr>
              <a:t/>
            </a:r>
            <a:br>
              <a:rPr lang="en-US" sz="6000" b="1" dirty="0">
                <a:solidFill>
                  <a:schemeClr val="accent6">
                    <a:lumMod val="75000"/>
                  </a:schemeClr>
                </a:solidFill>
              </a:rPr>
            </a:br>
            <a:endParaRPr lang="en-US" sz="6000" b="1" dirty="0">
              <a:solidFill>
                <a:schemeClr val="accent6">
                  <a:lumMod val="75000"/>
                </a:schemeClr>
              </a:solidFill>
            </a:endParaRPr>
          </a:p>
        </p:txBody>
      </p:sp>
      <p:sp>
        <p:nvSpPr>
          <p:cNvPr id="3" name="Content Placeholder 2"/>
          <p:cNvSpPr>
            <a:spLocks noGrp="1"/>
          </p:cNvSpPr>
          <p:nvPr>
            <p:ph idx="1"/>
          </p:nvPr>
        </p:nvSpPr>
        <p:spPr/>
        <p:txBody>
          <a:bodyPr/>
          <a:lstStyle/>
          <a:p>
            <a:pPr lvl="0"/>
            <a:r>
              <a:rPr lang="en-US" b="1" dirty="0">
                <a:solidFill>
                  <a:srgbClr val="00B050"/>
                </a:solidFill>
              </a:rPr>
              <a:t>Testers have to understand completely and test it. </a:t>
            </a:r>
          </a:p>
          <a:p>
            <a:pPr lvl="0"/>
            <a:r>
              <a:rPr lang="en-US" b="1" dirty="0">
                <a:solidFill>
                  <a:srgbClr val="00B050"/>
                </a:solidFill>
              </a:rPr>
              <a:t>It will be done when the application is ready but there is no requirement</a:t>
            </a:r>
          </a:p>
          <a:p>
            <a:endParaRPr lang="en-US" b="1" dirty="0">
              <a:solidFill>
                <a:srgbClr val="00B050"/>
              </a:solidFill>
            </a:endParaRPr>
          </a:p>
        </p:txBody>
      </p:sp>
    </p:spTree>
    <p:extLst>
      <p:ext uri="{BB962C8B-B14F-4D97-AF65-F5344CB8AC3E}">
        <p14:creationId xmlns:p14="http://schemas.microsoft.com/office/powerpoint/2010/main" val="210179411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chemeClr val="accent6">
                    <a:lumMod val="75000"/>
                  </a:schemeClr>
                </a:solidFill>
              </a:rPr>
              <a:t>Drawbacks of </a:t>
            </a:r>
            <a:r>
              <a:rPr lang="en-US" b="1" dirty="0">
                <a:solidFill>
                  <a:schemeClr val="accent6">
                    <a:lumMod val="75000"/>
                  </a:schemeClr>
                </a:solidFill>
              </a:rPr>
              <a:t>E</a:t>
            </a:r>
            <a:r>
              <a:rPr lang="en-US" b="1" dirty="0" smtClean="0">
                <a:solidFill>
                  <a:schemeClr val="accent6">
                    <a:lumMod val="75000"/>
                  </a:schemeClr>
                </a:solidFill>
              </a:rPr>
              <a:t>xploratory </a:t>
            </a:r>
            <a:r>
              <a:rPr lang="en-US" b="1" dirty="0">
                <a:solidFill>
                  <a:schemeClr val="accent6">
                    <a:lumMod val="75000"/>
                  </a:schemeClr>
                </a:solidFill>
              </a:rPr>
              <a:t>T</a:t>
            </a:r>
            <a:r>
              <a:rPr lang="en-US" b="1" dirty="0" smtClean="0">
                <a:solidFill>
                  <a:schemeClr val="accent6">
                    <a:lumMod val="75000"/>
                  </a:schemeClr>
                </a:solidFill>
              </a:rPr>
              <a:t>esting</a:t>
            </a:r>
            <a:endParaRPr lang="en-US" b="1" dirty="0">
              <a:solidFill>
                <a:schemeClr val="accent6">
                  <a:lumMod val="75000"/>
                </a:schemeClr>
              </a:solidFill>
            </a:endParaRPr>
          </a:p>
        </p:txBody>
      </p:sp>
      <p:sp>
        <p:nvSpPr>
          <p:cNvPr id="3" name="Content Placeholder 2"/>
          <p:cNvSpPr>
            <a:spLocks noGrp="1"/>
          </p:cNvSpPr>
          <p:nvPr>
            <p:ph idx="1"/>
          </p:nvPr>
        </p:nvSpPr>
        <p:spPr/>
        <p:txBody>
          <a:bodyPr/>
          <a:lstStyle/>
          <a:p>
            <a:pPr marL="514350" indent="-514350">
              <a:buFont typeface="+mj-lt"/>
              <a:buAutoNum type="arabicPeriod"/>
            </a:pPr>
            <a:r>
              <a:rPr lang="en-US" b="1" dirty="0" smtClean="0">
                <a:solidFill>
                  <a:srgbClr val="7030A0"/>
                </a:solidFill>
              </a:rPr>
              <a:t>The </a:t>
            </a:r>
            <a:r>
              <a:rPr lang="en-US" b="1" dirty="0">
                <a:solidFill>
                  <a:srgbClr val="7030A0"/>
                </a:solidFill>
              </a:rPr>
              <a:t>tester might misunderstand any feature as a bug as a feature since you do not have </a:t>
            </a:r>
            <a:r>
              <a:rPr lang="en-US" b="1" dirty="0" smtClean="0">
                <a:solidFill>
                  <a:srgbClr val="7030A0"/>
                </a:solidFill>
              </a:rPr>
              <a:t>requirements.</a:t>
            </a:r>
          </a:p>
          <a:p>
            <a:pPr marL="514350" lvl="0" indent="-514350">
              <a:buFont typeface="+mj-lt"/>
              <a:buAutoNum type="arabicPeriod"/>
            </a:pPr>
            <a:r>
              <a:rPr lang="en-US" b="1" dirty="0" smtClean="0">
                <a:solidFill>
                  <a:srgbClr val="7030A0"/>
                </a:solidFill>
              </a:rPr>
              <a:t>Time-consuming</a:t>
            </a:r>
            <a:endParaRPr lang="en-US" b="1" dirty="0">
              <a:solidFill>
                <a:srgbClr val="7030A0"/>
              </a:solidFill>
            </a:endParaRPr>
          </a:p>
          <a:p>
            <a:pPr marL="514350" lvl="0" indent="-514350">
              <a:buFont typeface="+mj-lt"/>
              <a:buAutoNum type="arabicPeriod"/>
            </a:pPr>
            <a:r>
              <a:rPr lang="en-US" b="1" dirty="0" smtClean="0">
                <a:solidFill>
                  <a:srgbClr val="7030A0"/>
                </a:solidFill>
              </a:rPr>
              <a:t>If </a:t>
            </a:r>
            <a:r>
              <a:rPr lang="en-US" b="1" dirty="0">
                <a:solidFill>
                  <a:srgbClr val="7030A0"/>
                </a:solidFill>
              </a:rPr>
              <a:t>there is any bug in the application, the tester is unable to identify it. </a:t>
            </a:r>
          </a:p>
          <a:p>
            <a:endParaRPr lang="en-US" b="1" dirty="0">
              <a:solidFill>
                <a:srgbClr val="7030A0"/>
              </a:solidFill>
            </a:endParaRPr>
          </a:p>
          <a:p>
            <a:endParaRPr lang="en-US" b="1" dirty="0">
              <a:solidFill>
                <a:srgbClr val="7030A0"/>
              </a:solidFill>
            </a:endParaRPr>
          </a:p>
        </p:txBody>
      </p:sp>
    </p:spTree>
    <p:extLst>
      <p:ext uri="{BB962C8B-B14F-4D97-AF65-F5344CB8AC3E}">
        <p14:creationId xmlns:p14="http://schemas.microsoft.com/office/powerpoint/2010/main" val="699403211"/>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325562"/>
          </a:xfrm>
        </p:spPr>
        <p:txBody>
          <a:bodyPr>
            <a:noAutofit/>
          </a:bodyPr>
          <a:lstStyle/>
          <a:p>
            <a:r>
              <a:rPr lang="en-US" sz="6000" b="1" dirty="0" err="1">
                <a:solidFill>
                  <a:schemeClr val="accent6">
                    <a:lumMod val="75000"/>
                  </a:schemeClr>
                </a:solidFill>
              </a:rPr>
              <a:t>Adhoc</a:t>
            </a:r>
            <a:r>
              <a:rPr lang="en-US" sz="6000" b="1" dirty="0">
                <a:solidFill>
                  <a:schemeClr val="accent6">
                    <a:lumMod val="75000"/>
                  </a:schemeClr>
                </a:solidFill>
              </a:rPr>
              <a:t> </a:t>
            </a:r>
            <a:r>
              <a:rPr lang="en-US" sz="6000" b="1" dirty="0" smtClean="0">
                <a:solidFill>
                  <a:schemeClr val="accent6">
                    <a:lumMod val="75000"/>
                  </a:schemeClr>
                </a:solidFill>
              </a:rPr>
              <a:t>Testing</a:t>
            </a:r>
            <a:r>
              <a:rPr lang="en-US" sz="6000" b="1" dirty="0">
                <a:solidFill>
                  <a:schemeClr val="accent6">
                    <a:lumMod val="75000"/>
                  </a:schemeClr>
                </a:solidFill>
              </a:rPr>
              <a:t/>
            </a:r>
            <a:br>
              <a:rPr lang="en-US" sz="6000" b="1" dirty="0">
                <a:solidFill>
                  <a:schemeClr val="accent6">
                    <a:lumMod val="75000"/>
                  </a:schemeClr>
                </a:solidFill>
              </a:rPr>
            </a:br>
            <a:endParaRPr lang="en-US" sz="6000" b="1" dirty="0">
              <a:solidFill>
                <a:schemeClr val="accent6">
                  <a:lumMod val="75000"/>
                </a:schemeClr>
              </a:solidFill>
            </a:endParaRPr>
          </a:p>
        </p:txBody>
      </p:sp>
      <p:sp>
        <p:nvSpPr>
          <p:cNvPr id="3" name="Content Placeholder 2"/>
          <p:cNvSpPr>
            <a:spLocks noGrp="1"/>
          </p:cNvSpPr>
          <p:nvPr>
            <p:ph idx="1"/>
          </p:nvPr>
        </p:nvSpPr>
        <p:spPr/>
        <p:txBody>
          <a:bodyPr>
            <a:normAutofit/>
          </a:bodyPr>
          <a:lstStyle/>
          <a:p>
            <a:pPr marL="514350" lvl="0" indent="-514350">
              <a:buFont typeface="+mj-lt"/>
              <a:buAutoNum type="arabicPeriod"/>
            </a:pPr>
            <a:r>
              <a:rPr lang="en-US" b="1" dirty="0">
                <a:solidFill>
                  <a:srgbClr val="00B050"/>
                </a:solidFill>
              </a:rPr>
              <a:t>Testing application randomly without any test cases (or) any business requirement </a:t>
            </a:r>
            <a:r>
              <a:rPr lang="en-US" b="1" dirty="0" smtClean="0">
                <a:solidFill>
                  <a:srgbClr val="00B050"/>
                </a:solidFill>
              </a:rPr>
              <a:t>document.</a:t>
            </a:r>
            <a:endParaRPr lang="en-US" b="1" dirty="0">
              <a:solidFill>
                <a:srgbClr val="00B050"/>
              </a:solidFill>
            </a:endParaRPr>
          </a:p>
          <a:p>
            <a:pPr marL="514350" lvl="0" indent="-514350">
              <a:buFont typeface="+mj-lt"/>
              <a:buAutoNum type="arabicPeriod"/>
            </a:pPr>
            <a:r>
              <a:rPr lang="en-US" b="1" dirty="0" err="1" smtClean="0">
                <a:solidFill>
                  <a:srgbClr val="00B050"/>
                </a:solidFill>
              </a:rPr>
              <a:t>Adhoc</a:t>
            </a:r>
            <a:r>
              <a:rPr lang="en-US" b="1" dirty="0" smtClean="0">
                <a:solidFill>
                  <a:srgbClr val="00B050"/>
                </a:solidFill>
              </a:rPr>
              <a:t> </a:t>
            </a:r>
            <a:r>
              <a:rPr lang="en-US" b="1" dirty="0">
                <a:solidFill>
                  <a:srgbClr val="00B050"/>
                </a:solidFill>
              </a:rPr>
              <a:t>testing is an informal testing </a:t>
            </a:r>
            <a:r>
              <a:rPr lang="en-US" b="1" dirty="0" smtClean="0">
                <a:solidFill>
                  <a:srgbClr val="00B050"/>
                </a:solidFill>
              </a:rPr>
              <a:t>type.</a:t>
            </a:r>
            <a:endParaRPr lang="en-US" b="1" dirty="0">
              <a:solidFill>
                <a:srgbClr val="00B050"/>
              </a:solidFill>
            </a:endParaRPr>
          </a:p>
          <a:p>
            <a:pPr marL="514350" lvl="0" indent="-514350">
              <a:buFont typeface="+mj-lt"/>
              <a:buAutoNum type="arabicPeriod"/>
            </a:pPr>
            <a:r>
              <a:rPr lang="en-US" b="1" dirty="0" smtClean="0">
                <a:solidFill>
                  <a:srgbClr val="00B050"/>
                </a:solidFill>
              </a:rPr>
              <a:t>Tester </a:t>
            </a:r>
            <a:r>
              <a:rPr lang="en-US" b="1" dirty="0">
                <a:solidFill>
                  <a:srgbClr val="00B050"/>
                </a:solidFill>
              </a:rPr>
              <a:t>should have knowledge of the application even though he doesn’t have the </a:t>
            </a:r>
            <a:r>
              <a:rPr lang="en-US" b="1" dirty="0" smtClean="0">
                <a:solidFill>
                  <a:srgbClr val="00B050"/>
                </a:solidFill>
              </a:rPr>
              <a:t>requirements.</a:t>
            </a:r>
            <a:endParaRPr lang="en-US" b="1" dirty="0">
              <a:solidFill>
                <a:srgbClr val="00B050"/>
              </a:solidFill>
            </a:endParaRPr>
          </a:p>
          <a:p>
            <a:pPr marL="514350" lvl="0" indent="-514350">
              <a:buFont typeface="+mj-lt"/>
              <a:buAutoNum type="arabicPeriod"/>
            </a:pPr>
            <a:r>
              <a:rPr lang="en-US" b="1" dirty="0" smtClean="0">
                <a:solidFill>
                  <a:srgbClr val="00B050"/>
                </a:solidFill>
              </a:rPr>
              <a:t>Tester </a:t>
            </a:r>
            <a:r>
              <a:rPr lang="en-US" b="1" dirty="0">
                <a:solidFill>
                  <a:srgbClr val="00B050"/>
                </a:solidFill>
              </a:rPr>
              <a:t>is usually on unplanned </a:t>
            </a:r>
            <a:r>
              <a:rPr lang="en-US" b="1" dirty="0" smtClean="0">
                <a:solidFill>
                  <a:srgbClr val="00B050"/>
                </a:solidFill>
              </a:rPr>
              <a:t>activity.</a:t>
            </a:r>
            <a:endParaRPr lang="en-US" b="1" dirty="0">
              <a:solidFill>
                <a:srgbClr val="00B050"/>
              </a:solidFill>
            </a:endParaRPr>
          </a:p>
          <a:p>
            <a:pPr marL="514350" indent="-514350">
              <a:buFont typeface="+mj-lt"/>
              <a:buAutoNum type="arabicPeriod"/>
            </a:pPr>
            <a:endParaRPr lang="en-US" b="1" dirty="0">
              <a:solidFill>
                <a:srgbClr val="00B050"/>
              </a:solidFill>
            </a:endParaRPr>
          </a:p>
        </p:txBody>
      </p:sp>
    </p:spTree>
    <p:extLst>
      <p:ext uri="{BB962C8B-B14F-4D97-AF65-F5344CB8AC3E}">
        <p14:creationId xmlns:p14="http://schemas.microsoft.com/office/powerpoint/2010/main" val="1690337874"/>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28600" y="304800"/>
            <a:ext cx="8915400" cy="1401762"/>
          </a:xfrm>
        </p:spPr>
        <p:txBody>
          <a:bodyPr>
            <a:noAutofit/>
          </a:bodyPr>
          <a:lstStyle/>
          <a:p>
            <a:r>
              <a:rPr lang="en-US" sz="6000" b="1" dirty="0">
                <a:solidFill>
                  <a:schemeClr val="accent6">
                    <a:lumMod val="75000"/>
                  </a:schemeClr>
                </a:solidFill>
              </a:rPr>
              <a:t>Monkey </a:t>
            </a:r>
            <a:r>
              <a:rPr lang="en-US" sz="6000" b="1" dirty="0" smtClean="0">
                <a:solidFill>
                  <a:schemeClr val="accent6">
                    <a:lumMod val="75000"/>
                  </a:schemeClr>
                </a:solidFill>
              </a:rPr>
              <a:t>testing</a:t>
            </a:r>
            <a:r>
              <a:rPr lang="en-US" sz="6000" b="1" dirty="0">
                <a:solidFill>
                  <a:schemeClr val="accent6">
                    <a:lumMod val="75000"/>
                  </a:schemeClr>
                </a:solidFill>
              </a:rPr>
              <a:t/>
            </a:r>
            <a:br>
              <a:rPr lang="en-US" sz="6000" b="1" dirty="0">
                <a:solidFill>
                  <a:schemeClr val="accent6">
                    <a:lumMod val="75000"/>
                  </a:schemeClr>
                </a:solidFill>
              </a:rPr>
            </a:br>
            <a:endParaRPr lang="en-US" sz="6000" b="1" dirty="0">
              <a:solidFill>
                <a:schemeClr val="accent6">
                  <a:lumMod val="75000"/>
                </a:schemeClr>
              </a:solidFill>
            </a:endParaRPr>
          </a:p>
        </p:txBody>
      </p:sp>
      <p:sp>
        <p:nvSpPr>
          <p:cNvPr id="3" name="Content Placeholder 2"/>
          <p:cNvSpPr>
            <a:spLocks noGrp="1"/>
          </p:cNvSpPr>
          <p:nvPr>
            <p:ph idx="4294967295"/>
          </p:nvPr>
        </p:nvSpPr>
        <p:spPr>
          <a:xfrm>
            <a:off x="0" y="1600201"/>
            <a:ext cx="8229600" cy="4525963"/>
          </a:xfrm>
        </p:spPr>
        <p:txBody>
          <a:bodyPr/>
          <a:lstStyle/>
          <a:p>
            <a:pPr marL="514350" lvl="0" indent="-514350">
              <a:buFont typeface="+mj-lt"/>
              <a:buAutoNum type="arabicPeriod"/>
            </a:pPr>
            <a:r>
              <a:rPr lang="en-US" b="1" dirty="0">
                <a:solidFill>
                  <a:srgbClr val="00B050"/>
                </a:solidFill>
              </a:rPr>
              <a:t>Testing applications randomly without any test cases or any business requirement document. </a:t>
            </a:r>
          </a:p>
          <a:p>
            <a:pPr marL="514350" lvl="0" indent="-514350">
              <a:buFont typeface="+mj-lt"/>
              <a:buAutoNum type="arabicPeriod"/>
            </a:pPr>
            <a:r>
              <a:rPr lang="en-US" b="1" dirty="0">
                <a:solidFill>
                  <a:srgbClr val="00B050"/>
                </a:solidFill>
              </a:rPr>
              <a:t>It is informal</a:t>
            </a:r>
          </a:p>
          <a:p>
            <a:pPr marL="514350" indent="-514350">
              <a:buFont typeface="+mj-lt"/>
              <a:buAutoNum type="arabicPeriod"/>
            </a:pPr>
            <a:r>
              <a:rPr lang="en-US" b="1" dirty="0">
                <a:solidFill>
                  <a:srgbClr val="00B050"/>
                </a:solidFill>
              </a:rPr>
              <a:t>Tester does not have knowledge of the application.</a:t>
            </a:r>
          </a:p>
          <a:p>
            <a:pPr marL="514350" indent="-514350">
              <a:buFont typeface="+mj-lt"/>
              <a:buAutoNum type="arabicPeriod"/>
            </a:pPr>
            <a:endParaRPr lang="en-US" b="1" dirty="0">
              <a:solidFill>
                <a:srgbClr val="00B050"/>
              </a:solidFill>
            </a:endParaRPr>
          </a:p>
        </p:txBody>
      </p:sp>
    </p:spTree>
    <p:extLst>
      <p:ext uri="{BB962C8B-B14F-4D97-AF65-F5344CB8AC3E}">
        <p14:creationId xmlns:p14="http://schemas.microsoft.com/office/powerpoint/2010/main" val="3461834675"/>
      </p:ext>
    </p:extLst>
  </p:cSld>
  <p:clrMapOvr>
    <a:masterClrMapping/>
  </p:clrMapOvr>
  <p:transition spd="slow">
    <p:push dir="u"/>
  </p:transition>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04800" y="76200"/>
            <a:ext cx="8534400" cy="7620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4400" b="1" dirty="0" smtClean="0">
                <a:solidFill>
                  <a:schemeClr val="accent5">
                    <a:lumMod val="50000"/>
                  </a:schemeClr>
                </a:solidFill>
              </a:rPr>
              <a:t>Exploratory  </a:t>
            </a:r>
            <a:r>
              <a:rPr lang="en-US" sz="4400" b="1" dirty="0" err="1" smtClean="0">
                <a:solidFill>
                  <a:schemeClr val="accent5">
                    <a:lumMod val="50000"/>
                  </a:schemeClr>
                </a:solidFill>
              </a:rPr>
              <a:t>vs</a:t>
            </a:r>
            <a:r>
              <a:rPr lang="en-US" sz="4400" b="1" dirty="0" smtClean="0">
                <a:solidFill>
                  <a:schemeClr val="accent5">
                    <a:lumMod val="50000"/>
                  </a:schemeClr>
                </a:solidFill>
              </a:rPr>
              <a:t> </a:t>
            </a:r>
            <a:r>
              <a:rPr lang="en-US" sz="4400" b="1" dirty="0" err="1">
                <a:solidFill>
                  <a:schemeClr val="accent5">
                    <a:lumMod val="50000"/>
                  </a:schemeClr>
                </a:solidFill>
              </a:rPr>
              <a:t>A</a:t>
            </a:r>
            <a:r>
              <a:rPr lang="en-US" sz="4400" b="1" dirty="0" err="1" smtClean="0">
                <a:solidFill>
                  <a:schemeClr val="accent5">
                    <a:lumMod val="50000"/>
                  </a:schemeClr>
                </a:solidFill>
              </a:rPr>
              <a:t>dhoc</a:t>
            </a:r>
            <a:r>
              <a:rPr lang="en-US" sz="4400" b="1" dirty="0" smtClean="0">
                <a:solidFill>
                  <a:schemeClr val="accent5">
                    <a:lumMod val="50000"/>
                  </a:schemeClr>
                </a:solidFill>
              </a:rPr>
              <a:t>  </a:t>
            </a:r>
            <a:r>
              <a:rPr lang="en-US" sz="4400" b="1" dirty="0" err="1" smtClean="0">
                <a:solidFill>
                  <a:schemeClr val="accent5">
                    <a:lumMod val="50000"/>
                  </a:schemeClr>
                </a:solidFill>
              </a:rPr>
              <a:t>vs</a:t>
            </a:r>
            <a:r>
              <a:rPr lang="en-US" sz="4400" b="1" dirty="0">
                <a:solidFill>
                  <a:schemeClr val="accent5">
                    <a:lumMod val="50000"/>
                  </a:schemeClr>
                </a:solidFill>
              </a:rPr>
              <a:t> </a:t>
            </a:r>
            <a:r>
              <a:rPr lang="en-US" sz="4400" b="1" dirty="0" smtClean="0">
                <a:solidFill>
                  <a:schemeClr val="accent5">
                    <a:lumMod val="50000"/>
                  </a:schemeClr>
                </a:solidFill>
              </a:rPr>
              <a:t>Monkey</a:t>
            </a:r>
            <a:endParaRPr lang="en-US" sz="4400" b="1" dirty="0">
              <a:solidFill>
                <a:schemeClr val="accent5">
                  <a:lumMod val="50000"/>
                </a:schemeClr>
              </a:solidFill>
            </a:endParaRPr>
          </a:p>
        </p:txBody>
      </p:sp>
      <p:sp>
        <p:nvSpPr>
          <p:cNvPr id="3" name="Rectangle 2"/>
          <p:cNvSpPr/>
          <p:nvPr/>
        </p:nvSpPr>
        <p:spPr>
          <a:xfrm>
            <a:off x="304800" y="1676400"/>
            <a:ext cx="2743200" cy="43434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342900" indent="-342900">
              <a:buFont typeface="+mj-lt"/>
              <a:buAutoNum type="arabicPeriod"/>
            </a:pPr>
            <a:r>
              <a:rPr lang="en-US" b="1" dirty="0">
                <a:solidFill>
                  <a:srgbClr val="FFFF00"/>
                </a:solidFill>
              </a:rPr>
              <a:t>No </a:t>
            </a:r>
            <a:r>
              <a:rPr lang="en-US" b="1" dirty="0" smtClean="0">
                <a:solidFill>
                  <a:srgbClr val="FFFF00"/>
                </a:solidFill>
              </a:rPr>
              <a:t>Documentation.</a:t>
            </a:r>
          </a:p>
          <a:p>
            <a:pPr marL="342900" indent="-342900">
              <a:buFont typeface="+mj-lt"/>
              <a:buAutoNum type="arabicPeriod"/>
            </a:pPr>
            <a:r>
              <a:rPr lang="en-US" b="1" dirty="0" smtClean="0">
                <a:solidFill>
                  <a:srgbClr val="FFFF00"/>
                </a:solidFill>
              </a:rPr>
              <a:t>No  plan.</a:t>
            </a:r>
          </a:p>
          <a:p>
            <a:pPr marL="342900" indent="-342900">
              <a:buFont typeface="+mj-lt"/>
              <a:buAutoNum type="arabicPeriod"/>
            </a:pPr>
            <a:r>
              <a:rPr lang="en-US" b="1" dirty="0">
                <a:solidFill>
                  <a:srgbClr val="FFFF00"/>
                </a:solidFill>
              </a:rPr>
              <a:t>Formal </a:t>
            </a:r>
            <a:r>
              <a:rPr lang="en-US" b="1" dirty="0" smtClean="0">
                <a:solidFill>
                  <a:srgbClr val="FFFF00"/>
                </a:solidFill>
              </a:rPr>
              <a:t>Testing.</a:t>
            </a:r>
          </a:p>
          <a:p>
            <a:pPr marL="342900" indent="-342900">
              <a:buFont typeface="+mj-lt"/>
              <a:buAutoNum type="arabicPeriod"/>
            </a:pPr>
            <a:r>
              <a:rPr lang="en-US" b="1" dirty="0">
                <a:solidFill>
                  <a:srgbClr val="FFFF00"/>
                </a:solidFill>
              </a:rPr>
              <a:t>Testers doesn’t have knowledge on the </a:t>
            </a:r>
            <a:r>
              <a:rPr lang="en-US" b="1" dirty="0" smtClean="0">
                <a:solidFill>
                  <a:srgbClr val="FFFF00"/>
                </a:solidFill>
              </a:rPr>
              <a:t>functionality.</a:t>
            </a:r>
          </a:p>
          <a:p>
            <a:pPr marL="342900" indent="-342900">
              <a:buFont typeface="+mj-lt"/>
              <a:buAutoNum type="arabicPeriod"/>
            </a:pPr>
            <a:r>
              <a:rPr lang="en-US" b="1" dirty="0">
                <a:solidFill>
                  <a:srgbClr val="FFFF00"/>
                </a:solidFill>
              </a:rPr>
              <a:t>Random </a:t>
            </a:r>
            <a:r>
              <a:rPr lang="en-US" b="1" dirty="0" smtClean="0">
                <a:solidFill>
                  <a:srgbClr val="FFFF00"/>
                </a:solidFill>
              </a:rPr>
              <a:t>Testing.</a:t>
            </a:r>
          </a:p>
          <a:p>
            <a:pPr marL="342900" indent="-342900">
              <a:buFont typeface="+mj-lt"/>
              <a:buAutoNum type="arabicPeriod"/>
            </a:pPr>
            <a:r>
              <a:rPr lang="en-US" b="1" dirty="0">
                <a:solidFill>
                  <a:srgbClr val="FFFF00"/>
                </a:solidFill>
              </a:rPr>
              <a:t>Intention is to learn or explore the application</a:t>
            </a:r>
            <a:r>
              <a:rPr lang="en-US" b="1" dirty="0" smtClean="0">
                <a:solidFill>
                  <a:srgbClr val="FFFF00"/>
                </a:solidFill>
              </a:rPr>
              <a:t>.</a:t>
            </a:r>
          </a:p>
          <a:p>
            <a:pPr marL="342900" indent="-342900">
              <a:buFont typeface="+mj-lt"/>
              <a:buAutoNum type="arabicPeriod"/>
            </a:pPr>
            <a:r>
              <a:rPr lang="en-US" b="1" dirty="0">
                <a:solidFill>
                  <a:srgbClr val="FFFF00"/>
                </a:solidFill>
              </a:rPr>
              <a:t>Any Applications which is new to the </a:t>
            </a:r>
            <a:r>
              <a:rPr lang="en-US" b="1" dirty="0" smtClean="0">
                <a:solidFill>
                  <a:srgbClr val="FFFF00"/>
                </a:solidFill>
              </a:rPr>
              <a:t>Tester.</a:t>
            </a:r>
            <a:endParaRPr lang="en-US" b="1" dirty="0">
              <a:solidFill>
                <a:srgbClr val="FFFF00"/>
              </a:solidFill>
            </a:endParaRPr>
          </a:p>
          <a:p>
            <a:r>
              <a:rPr lang="en-US" b="1" dirty="0">
                <a:solidFill>
                  <a:schemeClr val="tx1"/>
                </a:solidFill>
              </a:rPr>
              <a:t/>
            </a:r>
            <a:br>
              <a:rPr lang="en-US" b="1" dirty="0">
                <a:solidFill>
                  <a:schemeClr val="tx1"/>
                </a:solidFill>
              </a:rPr>
            </a:br>
            <a:r>
              <a:rPr lang="en-US" b="1" dirty="0">
                <a:solidFill>
                  <a:schemeClr val="tx1"/>
                </a:solidFill>
              </a:rPr>
              <a:t/>
            </a:r>
            <a:br>
              <a:rPr lang="en-US" b="1" dirty="0">
                <a:solidFill>
                  <a:schemeClr val="tx1"/>
                </a:solidFill>
              </a:rPr>
            </a:br>
            <a:endParaRPr lang="en-US" b="1" dirty="0">
              <a:solidFill>
                <a:schemeClr val="tx1"/>
              </a:solidFill>
            </a:endParaRPr>
          </a:p>
        </p:txBody>
      </p:sp>
      <p:sp>
        <p:nvSpPr>
          <p:cNvPr id="4" name="Rectangle 3"/>
          <p:cNvSpPr/>
          <p:nvPr/>
        </p:nvSpPr>
        <p:spPr>
          <a:xfrm>
            <a:off x="3505200" y="1676400"/>
            <a:ext cx="2590800" cy="43434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342900" indent="-342900">
              <a:buFont typeface="+mj-lt"/>
              <a:buAutoNum type="arabicPeriod"/>
            </a:pPr>
            <a:r>
              <a:rPr lang="en-US" b="1" dirty="0">
                <a:solidFill>
                  <a:srgbClr val="FFFF00"/>
                </a:solidFill>
              </a:rPr>
              <a:t>No </a:t>
            </a:r>
            <a:r>
              <a:rPr lang="en-US" b="1" dirty="0" smtClean="0">
                <a:solidFill>
                  <a:srgbClr val="FFFF00"/>
                </a:solidFill>
              </a:rPr>
              <a:t>Documentation.</a:t>
            </a:r>
          </a:p>
          <a:p>
            <a:pPr marL="342900" indent="-342900">
              <a:buFont typeface="+mj-lt"/>
              <a:buAutoNum type="arabicPeriod"/>
            </a:pPr>
            <a:r>
              <a:rPr lang="en-US" b="1" dirty="0">
                <a:solidFill>
                  <a:srgbClr val="FFFF00"/>
                </a:solidFill>
              </a:rPr>
              <a:t>No  </a:t>
            </a:r>
            <a:r>
              <a:rPr lang="en-US" b="1" dirty="0" smtClean="0">
                <a:solidFill>
                  <a:srgbClr val="FFFF00"/>
                </a:solidFill>
              </a:rPr>
              <a:t>plan.</a:t>
            </a:r>
          </a:p>
          <a:p>
            <a:pPr marL="342900" indent="-342900">
              <a:buFont typeface="+mj-lt"/>
              <a:buAutoNum type="arabicPeriod"/>
            </a:pPr>
            <a:r>
              <a:rPr lang="en-US" b="1" dirty="0">
                <a:solidFill>
                  <a:srgbClr val="FFFF00"/>
                </a:solidFill>
              </a:rPr>
              <a:t>Informal </a:t>
            </a:r>
            <a:r>
              <a:rPr lang="en-US" b="1" dirty="0" smtClean="0">
                <a:solidFill>
                  <a:srgbClr val="FFFF00"/>
                </a:solidFill>
              </a:rPr>
              <a:t>Testing.</a:t>
            </a:r>
          </a:p>
          <a:p>
            <a:pPr marL="342900" indent="-342900">
              <a:buFont typeface="+mj-lt"/>
              <a:buAutoNum type="arabicPeriod"/>
            </a:pPr>
            <a:r>
              <a:rPr lang="en-US" b="1" dirty="0">
                <a:solidFill>
                  <a:srgbClr val="FFFF00"/>
                </a:solidFill>
              </a:rPr>
              <a:t>Tester should know the Application </a:t>
            </a:r>
            <a:r>
              <a:rPr lang="en-US" b="1" dirty="0" smtClean="0">
                <a:solidFill>
                  <a:srgbClr val="FFFF00"/>
                </a:solidFill>
              </a:rPr>
              <a:t>functionality.</a:t>
            </a:r>
          </a:p>
          <a:p>
            <a:pPr marL="342900" indent="-342900">
              <a:buFont typeface="+mj-lt"/>
              <a:buAutoNum type="arabicPeriod"/>
            </a:pPr>
            <a:r>
              <a:rPr lang="en-US" b="1" dirty="0">
                <a:solidFill>
                  <a:srgbClr val="FFFF00"/>
                </a:solidFill>
              </a:rPr>
              <a:t>Random </a:t>
            </a:r>
            <a:r>
              <a:rPr lang="en-US" b="1" dirty="0" smtClean="0">
                <a:solidFill>
                  <a:srgbClr val="FFFF00"/>
                </a:solidFill>
              </a:rPr>
              <a:t>Testing.</a:t>
            </a:r>
          </a:p>
          <a:p>
            <a:pPr marL="342900" indent="-342900">
              <a:buFont typeface="+mj-lt"/>
              <a:buAutoNum type="arabicPeriod"/>
            </a:pPr>
            <a:r>
              <a:rPr lang="en-US" b="1" dirty="0">
                <a:solidFill>
                  <a:srgbClr val="FFFF00"/>
                </a:solidFill>
              </a:rPr>
              <a:t>The intention is to break the </a:t>
            </a:r>
            <a:r>
              <a:rPr lang="en-US" b="1" dirty="0" smtClean="0">
                <a:solidFill>
                  <a:srgbClr val="FFFF00"/>
                </a:solidFill>
              </a:rPr>
              <a:t>application.</a:t>
            </a:r>
          </a:p>
          <a:p>
            <a:pPr marL="342900" indent="-342900">
              <a:buFont typeface="+mj-lt"/>
              <a:buAutoNum type="arabicPeriod"/>
            </a:pPr>
            <a:r>
              <a:rPr lang="en-US" b="1" dirty="0">
                <a:solidFill>
                  <a:srgbClr val="FFFF00"/>
                </a:solidFill>
              </a:rPr>
              <a:t>Any </a:t>
            </a:r>
            <a:r>
              <a:rPr lang="en-US" b="1" dirty="0" smtClean="0">
                <a:solidFill>
                  <a:srgbClr val="FFFF00"/>
                </a:solidFill>
              </a:rPr>
              <a:t>Applications.</a:t>
            </a:r>
          </a:p>
          <a:p>
            <a:pPr marL="342900" indent="-342900">
              <a:buFont typeface="+mj-lt"/>
              <a:buAutoNum type="arabicPeriod"/>
            </a:pPr>
            <a:endParaRPr lang="en-US" b="1" dirty="0"/>
          </a:p>
          <a:p>
            <a:pPr marL="342900" indent="-342900">
              <a:buFont typeface="+mj-lt"/>
              <a:buAutoNum type="arabicPeriod"/>
            </a:pPr>
            <a:endParaRPr lang="en-US" b="1" dirty="0" smtClean="0"/>
          </a:p>
          <a:p>
            <a:pPr marL="342900" indent="-342900">
              <a:buFont typeface="+mj-lt"/>
              <a:buAutoNum type="arabicPeriod"/>
            </a:pPr>
            <a:endParaRPr lang="en-US" b="1" dirty="0"/>
          </a:p>
          <a:p>
            <a:pPr marL="342900" indent="-342900">
              <a:buFont typeface="+mj-lt"/>
              <a:buAutoNum type="arabicPeriod"/>
            </a:pPr>
            <a:endParaRPr lang="en-US" b="1" dirty="0"/>
          </a:p>
        </p:txBody>
      </p:sp>
      <p:sp>
        <p:nvSpPr>
          <p:cNvPr id="5" name="Rectangle 4"/>
          <p:cNvSpPr/>
          <p:nvPr/>
        </p:nvSpPr>
        <p:spPr>
          <a:xfrm>
            <a:off x="6477000" y="1676400"/>
            <a:ext cx="2438400" cy="4343400"/>
          </a:xfrm>
          <a:prstGeom prst="rect">
            <a:avLst/>
          </a:prstGeom>
          <a:solidFill>
            <a:schemeClr val="accent4"/>
          </a:solidFill>
        </p:spPr>
        <p:style>
          <a:lnRef idx="1">
            <a:schemeClr val="accent1"/>
          </a:lnRef>
          <a:fillRef idx="2">
            <a:schemeClr val="accent1"/>
          </a:fillRef>
          <a:effectRef idx="1">
            <a:schemeClr val="accent1"/>
          </a:effectRef>
          <a:fontRef idx="minor">
            <a:schemeClr val="dk1"/>
          </a:fontRef>
        </p:style>
        <p:txBody>
          <a:bodyPr rtlCol="0" anchor="ctr"/>
          <a:lstStyle/>
          <a:p>
            <a:pPr marL="342900" indent="-342900">
              <a:buFont typeface="+mj-lt"/>
              <a:buAutoNum type="arabicPeriod"/>
            </a:pPr>
            <a:r>
              <a:rPr lang="en-US" b="1" dirty="0">
                <a:solidFill>
                  <a:srgbClr val="FFFF00"/>
                </a:solidFill>
              </a:rPr>
              <a:t>No </a:t>
            </a:r>
            <a:r>
              <a:rPr lang="en-US" b="1" dirty="0" smtClean="0">
                <a:solidFill>
                  <a:srgbClr val="FFFF00"/>
                </a:solidFill>
              </a:rPr>
              <a:t>Documentation.</a:t>
            </a:r>
          </a:p>
          <a:p>
            <a:pPr marL="342900" indent="-342900">
              <a:buFont typeface="+mj-lt"/>
              <a:buAutoNum type="arabicPeriod"/>
            </a:pPr>
            <a:r>
              <a:rPr lang="en-US" b="1" dirty="0">
                <a:solidFill>
                  <a:srgbClr val="FFFF00"/>
                </a:solidFill>
              </a:rPr>
              <a:t>No  </a:t>
            </a:r>
            <a:r>
              <a:rPr lang="en-US" b="1" dirty="0" smtClean="0">
                <a:solidFill>
                  <a:srgbClr val="FFFF00"/>
                </a:solidFill>
              </a:rPr>
              <a:t>plan.</a:t>
            </a:r>
          </a:p>
          <a:p>
            <a:pPr marL="342900" indent="-342900">
              <a:buFont typeface="+mj-lt"/>
              <a:buAutoNum type="arabicPeriod"/>
            </a:pPr>
            <a:r>
              <a:rPr lang="en-US" b="1" dirty="0">
                <a:solidFill>
                  <a:srgbClr val="FFFF00"/>
                </a:solidFill>
              </a:rPr>
              <a:t>Informal </a:t>
            </a:r>
            <a:r>
              <a:rPr lang="en-US" b="1" dirty="0" smtClean="0">
                <a:solidFill>
                  <a:srgbClr val="FFFF00"/>
                </a:solidFill>
              </a:rPr>
              <a:t>Testing.</a:t>
            </a:r>
          </a:p>
          <a:p>
            <a:pPr marL="342900" indent="-342900">
              <a:buFont typeface="+mj-lt"/>
              <a:buAutoNum type="arabicPeriod"/>
            </a:pPr>
            <a:r>
              <a:rPr lang="en-US" b="1" dirty="0">
                <a:solidFill>
                  <a:srgbClr val="FFFF00"/>
                </a:solidFill>
              </a:rPr>
              <a:t>Tester should know the Application </a:t>
            </a:r>
            <a:r>
              <a:rPr lang="en-US" b="1" dirty="0" smtClean="0">
                <a:solidFill>
                  <a:srgbClr val="FFFF00"/>
                </a:solidFill>
              </a:rPr>
              <a:t>functionality.</a:t>
            </a:r>
          </a:p>
          <a:p>
            <a:pPr marL="342900" indent="-342900">
              <a:buFont typeface="+mj-lt"/>
              <a:buAutoNum type="arabicPeriod"/>
            </a:pPr>
            <a:r>
              <a:rPr lang="en-US" b="1" dirty="0">
                <a:solidFill>
                  <a:srgbClr val="FFFF00"/>
                </a:solidFill>
              </a:rPr>
              <a:t>Random </a:t>
            </a:r>
            <a:r>
              <a:rPr lang="en-US" b="1" dirty="0" smtClean="0">
                <a:solidFill>
                  <a:srgbClr val="FFFF00"/>
                </a:solidFill>
              </a:rPr>
              <a:t>Testing.</a:t>
            </a:r>
          </a:p>
          <a:p>
            <a:pPr marL="342900" indent="-342900">
              <a:buFont typeface="+mj-lt"/>
              <a:buAutoNum type="arabicPeriod"/>
            </a:pPr>
            <a:r>
              <a:rPr lang="en-US" b="1" dirty="0">
                <a:solidFill>
                  <a:srgbClr val="FFFF00"/>
                </a:solidFill>
              </a:rPr>
              <a:t>The intention is to break the </a:t>
            </a:r>
            <a:r>
              <a:rPr lang="en-US" b="1" dirty="0" smtClean="0">
                <a:solidFill>
                  <a:srgbClr val="FFFF00"/>
                </a:solidFill>
              </a:rPr>
              <a:t>application.</a:t>
            </a:r>
          </a:p>
          <a:p>
            <a:pPr marL="342900" indent="-342900">
              <a:buFont typeface="+mj-lt"/>
              <a:buAutoNum type="arabicPeriod"/>
            </a:pPr>
            <a:r>
              <a:rPr lang="en-US" b="1" dirty="0">
                <a:solidFill>
                  <a:srgbClr val="FFFF00"/>
                </a:solidFill>
              </a:rPr>
              <a:t>Any </a:t>
            </a:r>
            <a:r>
              <a:rPr lang="en-US" b="1" dirty="0" smtClean="0">
                <a:solidFill>
                  <a:srgbClr val="FFFF00"/>
                </a:solidFill>
              </a:rPr>
              <a:t>Applications.</a:t>
            </a:r>
          </a:p>
          <a:p>
            <a:pPr marL="342900" indent="-342900">
              <a:buFont typeface="+mj-lt"/>
              <a:buAutoNum type="arabicPeriod"/>
            </a:pPr>
            <a:endParaRPr lang="en-US" b="1" dirty="0">
              <a:solidFill>
                <a:srgbClr val="7030A0"/>
              </a:solidFill>
            </a:endParaRPr>
          </a:p>
          <a:p>
            <a:r>
              <a:rPr lang="en-US" b="1" dirty="0">
                <a:solidFill>
                  <a:srgbClr val="7030A0"/>
                </a:solidFill>
              </a:rPr>
              <a:t/>
            </a:r>
            <a:br>
              <a:rPr lang="en-US" b="1" dirty="0">
                <a:solidFill>
                  <a:srgbClr val="7030A0"/>
                </a:solidFill>
              </a:rPr>
            </a:br>
            <a:endParaRPr lang="en-US" b="1" dirty="0">
              <a:solidFill>
                <a:srgbClr val="7030A0"/>
              </a:solidFill>
            </a:endParaRPr>
          </a:p>
        </p:txBody>
      </p:sp>
      <p:sp>
        <p:nvSpPr>
          <p:cNvPr id="6" name="Rectangle 5"/>
          <p:cNvSpPr/>
          <p:nvPr/>
        </p:nvSpPr>
        <p:spPr>
          <a:xfrm>
            <a:off x="381000" y="914400"/>
            <a:ext cx="2438400" cy="5334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b="1" dirty="0" smtClean="0">
                <a:solidFill>
                  <a:schemeClr val="accent6">
                    <a:lumMod val="75000"/>
                  </a:schemeClr>
                </a:solidFill>
              </a:rPr>
              <a:t>Exploratory</a:t>
            </a:r>
            <a:endParaRPr lang="en-US" sz="2000" b="1" dirty="0">
              <a:solidFill>
                <a:schemeClr val="accent6">
                  <a:lumMod val="75000"/>
                </a:schemeClr>
              </a:solidFill>
            </a:endParaRPr>
          </a:p>
        </p:txBody>
      </p:sp>
      <p:sp>
        <p:nvSpPr>
          <p:cNvPr id="7" name="Rectangle 6"/>
          <p:cNvSpPr/>
          <p:nvPr/>
        </p:nvSpPr>
        <p:spPr>
          <a:xfrm>
            <a:off x="3505200" y="914400"/>
            <a:ext cx="2362200" cy="5334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000" b="1" dirty="0" err="1" smtClean="0">
                <a:solidFill>
                  <a:schemeClr val="accent6">
                    <a:lumMod val="75000"/>
                  </a:schemeClr>
                </a:solidFill>
              </a:rPr>
              <a:t>Adhoc</a:t>
            </a:r>
            <a:endParaRPr lang="en-US" sz="2000" b="1" dirty="0">
              <a:solidFill>
                <a:schemeClr val="accent6">
                  <a:lumMod val="75000"/>
                </a:schemeClr>
              </a:solidFill>
            </a:endParaRPr>
          </a:p>
        </p:txBody>
      </p:sp>
      <p:sp>
        <p:nvSpPr>
          <p:cNvPr id="8" name="Rectangle 7"/>
          <p:cNvSpPr/>
          <p:nvPr/>
        </p:nvSpPr>
        <p:spPr>
          <a:xfrm>
            <a:off x="6515100" y="914400"/>
            <a:ext cx="2362200" cy="5715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000" b="1" dirty="0" smtClean="0">
                <a:solidFill>
                  <a:schemeClr val="tx1"/>
                </a:solidFill>
              </a:rPr>
              <a:t>Monkey</a:t>
            </a:r>
            <a:endParaRPr lang="en-US" sz="2000" b="1" dirty="0">
              <a:solidFill>
                <a:schemeClr val="tx1"/>
              </a:solidFill>
            </a:endParaRPr>
          </a:p>
        </p:txBody>
      </p:sp>
    </p:spTree>
    <p:extLst>
      <p:ext uri="{BB962C8B-B14F-4D97-AF65-F5344CB8AC3E}">
        <p14:creationId xmlns:p14="http://schemas.microsoft.com/office/powerpoint/2010/main" val="962197919"/>
      </p:ext>
    </p:extLst>
  </p:cSld>
  <p:clrMapOvr>
    <a:masterClrMapping/>
  </p:clrMapOvr>
  <p:transition spd="slow">
    <p:wipe/>
  </p:transition>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325562"/>
          </a:xfrm>
        </p:spPr>
        <p:txBody>
          <a:bodyPr>
            <a:noAutofit/>
          </a:bodyPr>
          <a:lstStyle/>
          <a:p>
            <a:r>
              <a:rPr lang="en-US" sz="6000" b="1" dirty="0">
                <a:solidFill>
                  <a:schemeClr val="accent6">
                    <a:lumMod val="75000"/>
                  </a:schemeClr>
                </a:solidFill>
              </a:rPr>
              <a:t>Positive </a:t>
            </a:r>
            <a:r>
              <a:rPr lang="en-US" sz="6000" b="1" dirty="0" smtClean="0">
                <a:solidFill>
                  <a:schemeClr val="accent6">
                    <a:lumMod val="75000"/>
                  </a:schemeClr>
                </a:solidFill>
              </a:rPr>
              <a:t>Testing</a:t>
            </a:r>
            <a:r>
              <a:rPr lang="en-US" sz="6000" b="1" dirty="0">
                <a:solidFill>
                  <a:schemeClr val="accent6">
                    <a:lumMod val="75000"/>
                  </a:schemeClr>
                </a:solidFill>
              </a:rPr>
              <a:t/>
            </a:r>
            <a:br>
              <a:rPr lang="en-US" sz="6000" b="1" dirty="0">
                <a:solidFill>
                  <a:schemeClr val="accent6">
                    <a:lumMod val="75000"/>
                  </a:schemeClr>
                </a:solidFill>
              </a:rPr>
            </a:br>
            <a:endParaRPr lang="en-US" sz="6000" b="1" dirty="0">
              <a:solidFill>
                <a:schemeClr val="accent6">
                  <a:lumMod val="75000"/>
                </a:schemeClr>
              </a:solidFill>
            </a:endParaRPr>
          </a:p>
        </p:txBody>
      </p:sp>
      <p:sp>
        <p:nvSpPr>
          <p:cNvPr id="3" name="Content Placeholder 2"/>
          <p:cNvSpPr>
            <a:spLocks noGrp="1"/>
          </p:cNvSpPr>
          <p:nvPr>
            <p:ph idx="1"/>
          </p:nvPr>
        </p:nvSpPr>
        <p:spPr/>
        <p:txBody>
          <a:bodyPr/>
          <a:lstStyle/>
          <a:p>
            <a:pPr lvl="0"/>
            <a:r>
              <a:rPr lang="en-US" b="1" dirty="0">
                <a:solidFill>
                  <a:srgbClr val="00B050"/>
                </a:solidFill>
              </a:rPr>
              <a:t>Testing the application with valid inputs is called positive Testing </a:t>
            </a:r>
          </a:p>
          <a:p>
            <a:endParaRPr lang="en-US" b="1" dirty="0">
              <a:solidFill>
                <a:srgbClr val="00B050"/>
              </a:solidFill>
            </a:endParaRPr>
          </a:p>
        </p:txBody>
      </p:sp>
    </p:spTree>
    <p:extLst>
      <p:ext uri="{BB962C8B-B14F-4D97-AF65-F5344CB8AC3E}">
        <p14:creationId xmlns:p14="http://schemas.microsoft.com/office/powerpoint/2010/main" val="3944724128"/>
      </p:ext>
    </p:extLst>
  </p:cSld>
  <p:clrMapOvr>
    <a:masterClrMapping/>
  </p:clrMapOvr>
  <p:transition spd="slow">
    <p:randomBar dir="vert"/>
  </p:transition>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6534</TotalTime>
  <Words>4597</Words>
  <Application>Microsoft Office PowerPoint</Application>
  <PresentationFormat>On-screen Show (4:3)</PresentationFormat>
  <Paragraphs>713</Paragraphs>
  <Slides>161</Slides>
  <Notes>3</Notes>
  <HiddenSlides>0</HiddenSlides>
  <MMClips>0</MMClips>
  <ScaleCrop>false</ScaleCrop>
  <HeadingPairs>
    <vt:vector size="4" baseType="variant">
      <vt:variant>
        <vt:lpstr>Theme</vt:lpstr>
      </vt:variant>
      <vt:variant>
        <vt:i4>1</vt:i4>
      </vt:variant>
      <vt:variant>
        <vt:lpstr>Slide Titles</vt:lpstr>
      </vt:variant>
      <vt:variant>
        <vt:i4>161</vt:i4>
      </vt:variant>
    </vt:vector>
  </HeadingPairs>
  <TitlesOfParts>
    <vt:vector size="162" baseType="lpstr">
      <vt:lpstr>Office Theme</vt:lpstr>
      <vt:lpstr>PowerPoint Presentation</vt:lpstr>
      <vt:lpstr>PowerPoint Presentation</vt:lpstr>
      <vt:lpstr>PowerPoint Presentation</vt:lpstr>
      <vt:lpstr>Types of Software: </vt:lpstr>
      <vt:lpstr>Device Software </vt:lpstr>
      <vt:lpstr>Programming Software </vt:lpstr>
      <vt:lpstr>Application Software. </vt:lpstr>
      <vt:lpstr>Web Application </vt:lpstr>
      <vt:lpstr>Mobile Application </vt:lpstr>
      <vt:lpstr>Desktop Application </vt:lpstr>
      <vt:lpstr>Software Quality </vt:lpstr>
      <vt:lpstr>Why Software has Bugs? </vt:lpstr>
      <vt:lpstr>BUGS</vt:lpstr>
      <vt:lpstr>Why Testing is Required? </vt:lpstr>
      <vt:lpstr>PRODUCT BASE COMPANY?</vt:lpstr>
      <vt:lpstr>PROJECT BASE COMPANY?</vt:lpstr>
      <vt:lpstr>SDLC (Software Development Life Cycle)  </vt:lpstr>
      <vt:lpstr>SDLC</vt:lpstr>
      <vt:lpstr>Planning</vt:lpstr>
      <vt:lpstr>Analysis</vt:lpstr>
      <vt:lpstr>Design</vt:lpstr>
      <vt:lpstr>Development</vt:lpstr>
      <vt:lpstr>Testing</vt:lpstr>
      <vt:lpstr>Maintenance</vt:lpstr>
      <vt:lpstr>Types  of Models </vt:lpstr>
      <vt:lpstr>WATER FALL MODEL </vt:lpstr>
      <vt:lpstr>Flow chart</vt:lpstr>
      <vt:lpstr>Requirements</vt:lpstr>
      <vt:lpstr>Design </vt:lpstr>
      <vt:lpstr>Development</vt:lpstr>
      <vt:lpstr>Testing</vt:lpstr>
      <vt:lpstr>Deployment</vt:lpstr>
      <vt:lpstr>Maintenance</vt:lpstr>
      <vt:lpstr>Advantages of Water fall model</vt:lpstr>
      <vt:lpstr>Dis-advantages of Water fall model</vt:lpstr>
      <vt:lpstr>SPIRAL MODEL</vt:lpstr>
      <vt:lpstr>Flow chart </vt:lpstr>
      <vt:lpstr>Planning (Requirement Gathering)</vt:lpstr>
      <vt:lpstr>Risk analysis (Prototype)</vt:lpstr>
      <vt:lpstr>Execution engineering                (Design, Development, Testing)</vt:lpstr>
      <vt:lpstr>Evaluation</vt:lpstr>
      <vt:lpstr>Advantages of Spiral Model</vt:lpstr>
      <vt:lpstr>Dis-Advantages of Spiral model</vt:lpstr>
      <vt:lpstr>V-model</vt:lpstr>
      <vt:lpstr>Flow chart</vt:lpstr>
      <vt:lpstr>Verification phase Business Requirement Specification</vt:lpstr>
      <vt:lpstr>Verification phase System Requirement Specification</vt:lpstr>
      <vt:lpstr>High-level design(HLD) Low-level design(LLD)</vt:lpstr>
      <vt:lpstr>Coding</vt:lpstr>
      <vt:lpstr>Unit Testing</vt:lpstr>
      <vt:lpstr>Integration Testing</vt:lpstr>
      <vt:lpstr>System Testing</vt:lpstr>
      <vt:lpstr>User Acceptance Test(UAT)</vt:lpstr>
      <vt:lpstr>White Box Testing</vt:lpstr>
      <vt:lpstr>Black Box Testing</vt:lpstr>
      <vt:lpstr>Advantages of V-model</vt:lpstr>
      <vt:lpstr>Dis Advantages of V-model</vt:lpstr>
      <vt:lpstr>Verification (static verification)</vt:lpstr>
      <vt:lpstr>Validation (dynamic testing)</vt:lpstr>
      <vt:lpstr>Static Testing (Verification) Review:</vt:lpstr>
      <vt:lpstr>Walkthrough </vt:lpstr>
      <vt:lpstr>Inspection </vt:lpstr>
      <vt:lpstr>Incremental Integration</vt:lpstr>
      <vt:lpstr>Top down </vt:lpstr>
      <vt:lpstr>Bottom up</vt:lpstr>
      <vt:lpstr>System Testing</vt:lpstr>
      <vt:lpstr>GUI                            (graphical user interface)</vt:lpstr>
      <vt:lpstr>USABILITY TESTING</vt:lpstr>
      <vt:lpstr>Functional Testing </vt:lpstr>
      <vt:lpstr>1)Object and Properties Testing. </vt:lpstr>
      <vt:lpstr>2)Database Testing</vt:lpstr>
      <vt:lpstr>3)Error handling Testing. </vt:lpstr>
      <vt:lpstr>4)Calculation and Manipulation Testing. </vt:lpstr>
      <vt:lpstr>5)Links Existence and Links Execution. </vt:lpstr>
      <vt:lpstr>6)Cookies and Session. </vt:lpstr>
      <vt:lpstr>Non-Functional Testing  </vt:lpstr>
      <vt:lpstr>1)Performance Testing </vt:lpstr>
      <vt:lpstr>2)Security Testing </vt:lpstr>
      <vt:lpstr>3) Recovery Testing </vt:lpstr>
      <vt:lpstr>   4)Compatibility Testing </vt:lpstr>
      <vt:lpstr>5)Installation Testing </vt:lpstr>
      <vt:lpstr>6) Sanitation / Garbage Testing </vt:lpstr>
      <vt:lpstr>Functional Vs Non-Functional </vt:lpstr>
      <vt:lpstr>UAT(User Acceptance Testing)</vt:lpstr>
      <vt:lpstr>Regression Testing</vt:lpstr>
      <vt:lpstr>1) Unit Regression Testing</vt:lpstr>
      <vt:lpstr>2) Regional Regression Testing </vt:lpstr>
      <vt:lpstr>3) Full Regression </vt:lpstr>
      <vt:lpstr>Re-Testing</vt:lpstr>
      <vt:lpstr>End to End Testing </vt:lpstr>
      <vt:lpstr>Smoke Testing </vt:lpstr>
      <vt:lpstr>Sanity Testing </vt:lpstr>
      <vt:lpstr>Smoke Vs Sanity</vt:lpstr>
      <vt:lpstr>Exploratory Testing </vt:lpstr>
      <vt:lpstr>Drawbacks of Exploratory Testing</vt:lpstr>
      <vt:lpstr>Adhoc Testing </vt:lpstr>
      <vt:lpstr>Monkey testing </vt:lpstr>
      <vt:lpstr>PowerPoint Presentation</vt:lpstr>
      <vt:lpstr>Positive Testing </vt:lpstr>
      <vt:lpstr>Negative testing </vt:lpstr>
      <vt:lpstr>Globalization &amp; Localization </vt:lpstr>
      <vt:lpstr>ALPHA VS BETA TESTING </vt:lpstr>
      <vt:lpstr>Test Design Techniques</vt:lpstr>
      <vt:lpstr>1)Equivalence Class Partition </vt:lpstr>
      <vt:lpstr> 2)Boundary Value Analysis (BVA) </vt:lpstr>
      <vt:lpstr>3)Decision Table </vt:lpstr>
      <vt:lpstr>Example of Decision Table </vt:lpstr>
      <vt:lpstr>4) State Transition </vt:lpstr>
      <vt:lpstr>Example of state decision</vt:lpstr>
      <vt:lpstr>5)Error Guessing </vt:lpstr>
      <vt:lpstr>SOFTWARE TESTING LIFE CYCLE (STLC) </vt:lpstr>
      <vt:lpstr>Explanation</vt:lpstr>
      <vt:lpstr>Requirement Analysis</vt:lpstr>
      <vt:lpstr>Test Plan Contents</vt:lpstr>
      <vt:lpstr>Test plan Templates contents</vt:lpstr>
      <vt:lpstr>Meanings of test plan Template contents</vt:lpstr>
      <vt:lpstr>Explanation</vt:lpstr>
      <vt:lpstr>USE CASE</vt:lpstr>
      <vt:lpstr>Example of use case</vt:lpstr>
      <vt:lpstr>PowerPoint Presentation</vt:lpstr>
      <vt:lpstr>Requirement Traceability Matrix</vt:lpstr>
      <vt:lpstr>Test reporting tools</vt:lpstr>
      <vt:lpstr>Severity </vt:lpstr>
      <vt:lpstr>1)Blocker</vt:lpstr>
      <vt:lpstr>2) Critical</vt:lpstr>
      <vt:lpstr>3) Major</vt:lpstr>
      <vt:lpstr>4) Minor</vt:lpstr>
      <vt:lpstr>Priority</vt:lpstr>
      <vt:lpstr>Severity and priority</vt:lpstr>
      <vt:lpstr>PowerPoint Presentation</vt:lpstr>
      <vt:lpstr>PowerPoint Presentation</vt:lpstr>
      <vt:lpstr>Reliability Testing</vt:lpstr>
      <vt:lpstr>BUG LIFE CYCLE</vt:lpstr>
      <vt:lpstr>Rejection Reasons</vt:lpstr>
      <vt:lpstr>Agile method</vt:lpstr>
      <vt:lpstr>PowerPoint Presentation</vt:lpstr>
      <vt:lpstr>PowerPoint Presentation</vt:lpstr>
      <vt:lpstr>1)Customer Satisfaction </vt:lpstr>
      <vt:lpstr>2)Welcome changing Requirements </vt:lpstr>
      <vt:lpstr>3)Delivery of working software frequently </vt:lpstr>
      <vt:lpstr>4)Work together </vt:lpstr>
      <vt:lpstr>5)Trust support </vt:lpstr>
      <vt:lpstr>6)Face-to-Face Conversation </vt:lpstr>
      <vt:lpstr>7)Working Software</vt:lpstr>
      <vt:lpstr>8)Sustainable Development </vt:lpstr>
      <vt:lpstr>9)Technical Excellence </vt:lpstr>
      <vt:lpstr>10)Simplicity </vt:lpstr>
      <vt:lpstr>11)Self Organizing Teams </vt:lpstr>
      <vt:lpstr>12)Adjusts </vt:lpstr>
      <vt:lpstr>Agile Methodologies</vt:lpstr>
      <vt:lpstr>Scrum</vt:lpstr>
      <vt:lpstr>Product Owner </vt:lpstr>
      <vt:lpstr>Scrum Master </vt:lpstr>
      <vt:lpstr>Developer</vt:lpstr>
      <vt:lpstr>QA(Quality Analyst)/Tester</vt:lpstr>
      <vt:lpstr>Scrum Terminology</vt:lpstr>
      <vt:lpstr>PowerPoint Presentation</vt:lpstr>
      <vt:lpstr>Flow chart</vt:lpstr>
      <vt:lpstr>Important points of Agile </vt:lpstr>
      <vt:lpstr>Advantages of Agile model </vt:lpstr>
      <vt:lpstr>Dis advantages of Agile Model</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Manual Testing</dc:title>
  <dc:creator>DELL</dc:creator>
  <cp:lastModifiedBy>dell</cp:lastModifiedBy>
  <cp:revision>261</cp:revision>
  <dcterms:created xsi:type="dcterms:W3CDTF">2023-06-01T10:45:55Z</dcterms:created>
  <dcterms:modified xsi:type="dcterms:W3CDTF">2023-11-27T04:38:34Z</dcterms:modified>
</cp:coreProperties>
</file>